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6"/>
  </p:notesMasterIdLst>
  <p:sldIdLst>
    <p:sldId id="256" r:id="rId2"/>
    <p:sldId id="381" r:id="rId3"/>
    <p:sldId id="454" r:id="rId4"/>
    <p:sldId id="455" r:id="rId5"/>
    <p:sldId id="456" r:id="rId6"/>
    <p:sldId id="457" r:id="rId7"/>
    <p:sldId id="458" r:id="rId8"/>
    <p:sldId id="459" r:id="rId9"/>
    <p:sldId id="382" r:id="rId10"/>
    <p:sldId id="282" r:id="rId11"/>
    <p:sldId id="283" r:id="rId12"/>
    <p:sldId id="257" r:id="rId13"/>
    <p:sldId id="284" r:id="rId14"/>
    <p:sldId id="343" r:id="rId15"/>
    <p:sldId id="430" r:id="rId16"/>
    <p:sldId id="461" r:id="rId17"/>
    <p:sldId id="462" r:id="rId18"/>
    <p:sldId id="463" r:id="rId19"/>
    <p:sldId id="465" r:id="rId20"/>
    <p:sldId id="385" r:id="rId21"/>
    <p:sldId id="258" r:id="rId22"/>
    <p:sldId id="464" r:id="rId23"/>
    <p:sldId id="261" r:id="rId24"/>
    <p:sldId id="344" r:id="rId25"/>
    <p:sldId id="386" r:id="rId26"/>
    <p:sldId id="387" r:id="rId27"/>
    <p:sldId id="345" r:id="rId28"/>
    <p:sldId id="346" r:id="rId29"/>
    <p:sldId id="347" r:id="rId30"/>
    <p:sldId id="285" r:id="rId31"/>
    <p:sldId id="348" r:id="rId32"/>
    <p:sldId id="349" r:id="rId33"/>
    <p:sldId id="262" r:id="rId34"/>
    <p:sldId id="350" r:id="rId35"/>
    <p:sldId id="421" r:id="rId36"/>
    <p:sldId id="419" r:id="rId37"/>
    <p:sldId id="263" r:id="rId38"/>
    <p:sldId id="351" r:id="rId39"/>
    <p:sldId id="352" r:id="rId40"/>
    <p:sldId id="354" r:id="rId41"/>
    <p:sldId id="357" r:id="rId42"/>
    <p:sldId id="266" r:id="rId43"/>
    <p:sldId id="286" r:id="rId44"/>
    <p:sldId id="388" r:id="rId45"/>
    <p:sldId id="391" r:id="rId46"/>
    <p:sldId id="392" r:id="rId47"/>
    <p:sldId id="397" r:id="rId48"/>
    <p:sldId id="389" r:id="rId49"/>
    <p:sldId id="267" r:id="rId50"/>
    <p:sldId id="395" r:id="rId51"/>
    <p:sldId id="264" r:id="rId52"/>
    <p:sldId id="334" r:id="rId53"/>
    <p:sldId id="427" r:id="rId54"/>
    <p:sldId id="268" r:id="rId55"/>
    <p:sldId id="428" r:id="rId56"/>
    <p:sldId id="393" r:id="rId57"/>
    <p:sldId id="396" r:id="rId58"/>
    <p:sldId id="420" r:id="rId59"/>
    <p:sldId id="398" r:id="rId60"/>
    <p:sldId id="353" r:id="rId61"/>
    <p:sldId id="433" r:id="rId62"/>
    <p:sldId id="431" r:id="rId63"/>
    <p:sldId id="434" r:id="rId64"/>
    <p:sldId id="432" r:id="rId65"/>
    <p:sldId id="289" r:id="rId66"/>
    <p:sldId id="358" r:id="rId67"/>
    <p:sldId id="405" r:id="rId68"/>
    <p:sldId id="269" r:id="rId69"/>
    <p:sldId id="436" r:id="rId70"/>
    <p:sldId id="438" r:id="rId71"/>
    <p:sldId id="287" r:id="rId72"/>
    <p:sldId id="294" r:id="rId73"/>
    <p:sldId id="288" r:id="rId74"/>
    <p:sldId id="440" r:id="rId75"/>
    <p:sldId id="437" r:id="rId76"/>
    <p:sldId id="439" r:id="rId77"/>
    <p:sldId id="406" r:id="rId78"/>
    <p:sldId id="340" r:id="rId79"/>
    <p:sldId id="402" r:id="rId80"/>
    <p:sldId id="435" r:id="rId81"/>
    <p:sldId id="445" r:id="rId82"/>
    <p:sldId id="270" r:id="rId83"/>
    <p:sldId id="280" r:id="rId84"/>
    <p:sldId id="361" r:id="rId85"/>
    <p:sldId id="271" r:id="rId86"/>
    <p:sldId id="293" r:id="rId87"/>
    <p:sldId id="362" r:id="rId88"/>
    <p:sldId id="272" r:id="rId89"/>
    <p:sldId id="290" r:id="rId90"/>
    <p:sldId id="446" r:id="rId91"/>
    <p:sldId id="363" r:id="rId92"/>
    <p:sldId id="273" r:id="rId93"/>
    <p:sldId id="291" r:id="rId94"/>
    <p:sldId id="366" r:id="rId95"/>
    <p:sldId id="281" r:id="rId96"/>
    <p:sldId id="364" r:id="rId97"/>
    <p:sldId id="274" r:id="rId98"/>
    <p:sldId id="411" r:id="rId99"/>
    <p:sldId id="365" r:id="rId100"/>
    <p:sldId id="276" r:id="rId101"/>
    <p:sldId id="301" r:id="rId102"/>
    <p:sldId id="383" r:id="rId103"/>
    <p:sldId id="384" r:id="rId104"/>
    <p:sldId id="316" r:id="rId105"/>
    <p:sldId id="277" r:id="rId106"/>
    <p:sldId id="356" r:id="rId107"/>
    <p:sldId id="414" r:id="rId108"/>
    <p:sldId id="317" r:id="rId109"/>
    <p:sldId id="447" r:id="rId110"/>
    <p:sldId id="292" r:id="rId111"/>
    <p:sldId id="333" r:id="rId112"/>
    <p:sldId id="415" r:id="rId113"/>
    <p:sldId id="335" r:id="rId114"/>
    <p:sldId id="466" r:id="rId115"/>
    <p:sldId id="278" r:id="rId116"/>
    <p:sldId id="302" r:id="rId117"/>
    <p:sldId id="467" r:id="rId118"/>
    <p:sldId id="448" r:id="rId119"/>
    <p:sldId id="279" r:id="rId120"/>
    <p:sldId id="303" r:id="rId121"/>
    <p:sldId id="332" r:id="rId122"/>
    <p:sldId id="295" r:id="rId123"/>
    <p:sldId id="367" r:id="rId124"/>
    <p:sldId id="296" r:id="rId125"/>
    <p:sldId id="330" r:id="rId126"/>
    <p:sldId id="331" r:id="rId127"/>
    <p:sldId id="449" r:id="rId128"/>
    <p:sldId id="297" r:id="rId129"/>
    <p:sldId id="329" r:id="rId130"/>
    <p:sldId id="450" r:id="rId131"/>
    <p:sldId id="298" r:id="rId132"/>
    <p:sldId id="328" r:id="rId133"/>
    <p:sldId id="368" r:id="rId134"/>
    <p:sldId id="299" r:id="rId135"/>
    <p:sldId id="327" r:id="rId136"/>
    <p:sldId id="369" r:id="rId137"/>
    <p:sldId id="304" r:id="rId138"/>
    <p:sldId id="324" r:id="rId139"/>
    <p:sldId id="305" r:id="rId140"/>
    <p:sldId id="325" r:id="rId141"/>
    <p:sldId id="326" r:id="rId142"/>
    <p:sldId id="451" r:id="rId143"/>
    <p:sldId id="306" r:id="rId144"/>
    <p:sldId id="323" r:id="rId145"/>
    <p:sldId id="452" r:id="rId146"/>
    <p:sldId id="318" r:id="rId147"/>
    <p:sldId id="322" r:id="rId148"/>
    <p:sldId id="453" r:id="rId149"/>
    <p:sldId id="319" r:id="rId150"/>
    <p:sldId id="320" r:id="rId151"/>
    <p:sldId id="370" r:id="rId152"/>
    <p:sldId id="308" r:id="rId153"/>
    <p:sldId id="321" r:id="rId154"/>
    <p:sldId id="416" r:id="rId155"/>
    <p:sldId id="417" r:id="rId156"/>
    <p:sldId id="418" r:id="rId157"/>
    <p:sldId id="315" r:id="rId158"/>
    <p:sldId id="314" r:id="rId159"/>
    <p:sldId id="310" r:id="rId160"/>
    <p:sldId id="341" r:id="rId161"/>
    <p:sldId id="309" r:id="rId162"/>
    <p:sldId id="375" r:id="rId163"/>
    <p:sldId id="311" r:id="rId164"/>
    <p:sldId id="313" r:id="rId165"/>
    <p:sldId id="336" r:id="rId166"/>
    <p:sldId id="371" r:id="rId167"/>
    <p:sldId id="372" r:id="rId168"/>
    <p:sldId id="373" r:id="rId169"/>
    <p:sldId id="377" r:id="rId170"/>
    <p:sldId id="376" r:id="rId171"/>
    <p:sldId id="342" r:id="rId172"/>
    <p:sldId id="379" r:id="rId173"/>
    <p:sldId id="337" r:id="rId174"/>
    <p:sldId id="380" r:id="rId17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4" autoAdjust="0"/>
    <p:restoredTop sz="94660"/>
  </p:normalViewPr>
  <p:slideViewPr>
    <p:cSldViewPr>
      <p:cViewPr>
        <p:scale>
          <a:sx n="71" d="100"/>
          <a:sy n="71" d="100"/>
        </p:scale>
        <p:origin x="-102" y="-486"/>
      </p:cViewPr>
      <p:guideLst>
        <p:guide orient="horz" pos="2160"/>
        <p:guide pos="2880"/>
      </p:guideLst>
    </p:cSldViewPr>
  </p:slideViewPr>
  <p:notesTextViewPr>
    <p:cViewPr>
      <p:scale>
        <a:sx n="100" d="100"/>
        <a:sy n="100" d="100"/>
      </p:scale>
      <p:origin x="0" y="0"/>
    </p:cViewPr>
  </p:notesTextViewPr>
  <p:sorterViewPr>
    <p:cViewPr>
      <p:scale>
        <a:sx n="76" d="100"/>
        <a:sy n="76" d="100"/>
      </p:scale>
      <p:origin x="0" y="109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16181FB-9C13-4D01-96FA-DAE2F7E31505}" type="datetimeFigureOut">
              <a:rPr lang="en-US"/>
              <a:pPr>
                <a:defRPr/>
              </a:pPr>
              <a:t>10/9/2011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FA2CDD9-EACC-454E-B205-4AB9122430F0}" type="slidenum">
              <a:rPr lang="en-US"/>
              <a:pPr>
                <a:defRPr/>
              </a:pPr>
              <a:t>‹#›</a:t>
            </a:fld>
            <a:endParaRPr lang="en-US" dirty="0"/>
          </a:p>
        </p:txBody>
      </p:sp>
    </p:spTree>
    <p:extLst>
      <p:ext uri="{BB962C8B-B14F-4D97-AF65-F5344CB8AC3E}">
        <p14:creationId xmlns:p14="http://schemas.microsoft.com/office/powerpoint/2010/main" val="42699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1A3112-E3E2-4A6A-BA34-7F7D8981F60F}"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AFAF39-9977-47A2-9A1A-9568192F783F}" type="slidenum">
              <a:rPr lang="en-US" smtClean="0"/>
              <a:pPr/>
              <a:t>37</a:t>
            </a:fld>
            <a:endParaRPr 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p:spPr>
      </p:sp>
      <p:sp>
        <p:nvSpPr>
          <p:cNvPr id="219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9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01B10D-3122-43DF-A7C0-938BF2CC1ACE}" type="slidenum">
              <a:rPr lang="en-US" smtClean="0"/>
              <a:pPr/>
              <a:t>169</a:t>
            </a:fld>
            <a:endParaRPr 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p:spPr>
      </p:sp>
      <p:sp>
        <p:nvSpPr>
          <p:cNvPr id="220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20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D66645-1CC0-4587-9420-E5CA57DA2BAB}" type="slidenum">
              <a:rPr lang="en-US" smtClean="0"/>
              <a:pPr/>
              <a:t>170</a:t>
            </a:fld>
            <a:endParaRPr 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Slide Image Placeholder 1"/>
          <p:cNvSpPr>
            <a:spLocks noGrp="1" noRot="1" noChangeAspect="1" noTextEdit="1"/>
          </p:cNvSpPr>
          <p:nvPr>
            <p:ph type="sldImg"/>
          </p:nvPr>
        </p:nvSpPr>
        <p:spPr bwMode="auto">
          <a:noFill/>
          <a:ln>
            <a:solidFill>
              <a:srgbClr val="000000"/>
            </a:solidFill>
            <a:miter lim="800000"/>
            <a:headEnd/>
            <a:tailEnd/>
          </a:ln>
        </p:spPr>
      </p:sp>
      <p:sp>
        <p:nvSpPr>
          <p:cNvPr id="221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21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397B099-1704-4CFD-A7EF-5C7CB8698975}" type="slidenum">
              <a:rPr lang="en-US" smtClean="0"/>
              <a:pPr/>
              <a:t>171</a:t>
            </a:fld>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22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0CE91A-381F-4421-80A1-43450DD80426}" type="slidenum">
              <a:rPr lang="en-US" smtClean="0"/>
              <a:pPr/>
              <a:t>172</a:t>
            </a:fld>
            <a:endParaRPr 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bwMode="auto">
          <a:noFill/>
          <a:ln>
            <a:solidFill>
              <a:srgbClr val="000000"/>
            </a:solidFill>
            <a:miter lim="800000"/>
            <a:headEnd/>
            <a:tailEnd/>
          </a:ln>
        </p:spPr>
      </p:sp>
      <p:sp>
        <p:nvSpPr>
          <p:cNvPr id="223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23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056B09-D5A8-491D-998F-B274FAF13C45}" type="slidenum">
              <a:rPr lang="en-US" smtClean="0"/>
              <a:pPr/>
              <a:t>173</a:t>
            </a:fld>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24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EEFF1A-39FA-4E39-87DA-806281A20A1B}" type="slidenum">
              <a:rPr lang="en-US" smtClean="0"/>
              <a:pPr/>
              <a:t>174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EDA649-AACA-4224-BCAF-79DC42D6BD37}" type="slidenum">
              <a:rPr lang="en-US" smtClean="0"/>
              <a:pPr/>
              <a:t>41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4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6811E9-35E0-4318-AEB8-3DE79F81F45B}" type="slidenum">
              <a:rPr lang="en-US" smtClean="0"/>
              <a:pPr/>
              <a:t>42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5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937545-8385-40A1-9C9F-385DB93740E6}" type="slidenum">
              <a:rPr lang="en-US" smtClean="0"/>
              <a:pPr/>
              <a:t>43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6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F89F0B-5472-46A6-BCF1-5F95BDFB44AD}" type="slidenum">
              <a:rPr lang="en-US" smtClean="0"/>
              <a:pPr/>
              <a:t>49</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7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FE0A28-AAFF-46B1-A4AB-F9EE47096BDF}" type="slidenum">
              <a:rPr lang="en-US" smtClean="0"/>
              <a:pPr/>
              <a:t>51</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8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E3AB4F-6344-4128-B942-52886BD10BC3}" type="slidenum">
              <a:rPr lang="en-US" smtClean="0"/>
              <a:pPr/>
              <a:t>52</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EDA649-AACA-4224-BCAF-79DC42D6BD37}" type="slidenum">
              <a:rPr lang="en-US" smtClean="0"/>
              <a:pPr/>
              <a:t>53</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CEAD42-6A28-49CB-8CFE-491C49B9D89E}" type="slidenum">
              <a:rPr lang="en-US" smtClean="0"/>
              <a:pPr/>
              <a:t>54</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350097-F028-410E-A1DB-1903639879EE}" type="slidenum">
              <a:rPr lang="en-US" smtClean="0"/>
              <a:pPr/>
              <a:t>65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06AA77-56B0-4B7E-8D86-39992E3ABEC1}" type="slidenum">
              <a:rPr lang="en-US" smtClean="0"/>
              <a:pPr/>
              <a:t>10</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CEBBF6-D939-476C-8DC4-2E4CC87E90DB}" type="slidenum">
              <a:rPr lang="en-US" smtClean="0"/>
              <a:pPr/>
              <a:t>68</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9A105C-5BDE-469D-A2C7-E407466599FC}" type="slidenum">
              <a:rPr lang="en-US" smtClean="0"/>
              <a:pPr/>
              <a:t>71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97483E-674E-4BBC-B3E9-40D2E830B767}" type="slidenum">
              <a:rPr lang="en-US" smtClean="0"/>
              <a:pPr/>
              <a:t>72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18C730-28A7-49E5-BAB5-2BB315C07E0A}" type="slidenum">
              <a:rPr lang="en-US" smtClean="0"/>
              <a:pPr/>
              <a:t>73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718490-B4E5-4111-BF9A-D2BDBDAB4261}" type="slidenum">
              <a:rPr lang="en-US" smtClean="0"/>
              <a:pPr/>
              <a:t>78</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EDA649-AACA-4224-BCAF-79DC42D6BD37}" type="slidenum">
              <a:rPr lang="en-US" smtClean="0"/>
              <a:pPr/>
              <a:t>81</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5F9595-948E-498C-B665-C9E2ED662831}" type="slidenum">
              <a:rPr lang="en-US" smtClean="0"/>
              <a:pPr/>
              <a:t>82</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3B607B-694B-4A26-A957-904B3522CFF3}" type="slidenum">
              <a:rPr lang="en-US" smtClean="0"/>
              <a:pPr/>
              <a:t>83</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733C3B-6C12-4098-A6DE-D1F85AE5CC48}" type="slidenum">
              <a:rPr lang="en-US" smtClean="0"/>
              <a:pPr/>
              <a:t>84</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35AF88F-A74F-4F0A-828D-C263717BFB4A}" type="slidenum">
              <a:rPr lang="en-US" smtClean="0"/>
              <a:pPr/>
              <a:t>85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300B6C-2E88-47EE-A8B6-5B96C0EB86C5}" type="slidenum">
              <a:rPr lang="en-US" smtClean="0"/>
              <a:pPr/>
              <a:t>11</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CB2E22-09B1-4D8E-9E8B-1159E87FFA8D}" type="slidenum">
              <a:rPr lang="en-US" smtClean="0"/>
              <a:pPr/>
              <a:t>86</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E5B99A-8239-4671-B3FB-F71BC1FB0796}" type="slidenum">
              <a:rPr lang="en-US" smtClean="0"/>
              <a:pPr/>
              <a:t>87</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DB049A-EA0B-4CF7-A3E0-E2ACF5C5B95B}" type="slidenum">
              <a:rPr lang="en-US" smtClean="0"/>
              <a:pPr/>
              <a:t>88</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10AE76-47FB-4600-97DF-A8CDF1585A87}" type="slidenum">
              <a:rPr lang="en-US" smtClean="0"/>
              <a:pPr/>
              <a:t>89</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2F300D-4DA8-4D5A-B232-B70DA55C7364}" type="slidenum">
              <a:rPr lang="en-US" smtClean="0"/>
              <a:pPr/>
              <a:t>91</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E65BE9-37F2-4412-A79B-14183F875210}" type="slidenum">
              <a:rPr lang="en-US" smtClean="0"/>
              <a:pPr/>
              <a:t>92</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CCE622-8078-4248-AA98-BC081C4D5FDD}" type="slidenum">
              <a:rPr lang="en-US" smtClean="0"/>
              <a:pPr/>
              <a:t>93</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019731-5B6C-47B1-B0C1-C9AC7271238C}" type="slidenum">
              <a:rPr lang="en-US" smtClean="0"/>
              <a:pPr/>
              <a:t>95</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6C1043-3710-45C3-9DAE-F760B2479848}" type="slidenum">
              <a:rPr lang="en-US" smtClean="0"/>
              <a:pPr/>
              <a:t>96</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12DF73-99D5-440B-8EF5-4EDDB471923F}" type="slidenum">
              <a:rPr lang="en-US" smtClean="0"/>
              <a:pPr/>
              <a:t>97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17D600-4E7E-4C62-8CF3-398EDD02D9BD}" type="slidenum">
              <a:rPr lang="en-US" smtClean="0"/>
              <a:pPr/>
              <a:t>12</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BDC39A-4C0D-4FDA-9DA0-9CC012660AE0}" type="slidenum">
              <a:rPr lang="en-US" smtClean="0"/>
              <a:pPr/>
              <a:t>99</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3F7B6C-EBCB-4768-B999-098B015A2543}" type="slidenum">
              <a:rPr lang="en-US" smtClean="0"/>
              <a:pPr/>
              <a:t>100</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7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14089A-B8CF-4990-9428-FC8F1FF69DB6}" type="slidenum">
              <a:rPr lang="en-US" smtClean="0"/>
              <a:pPr/>
              <a:t>101</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C008F8-D967-4E74-832D-27B912525682}" type="slidenum">
              <a:rPr lang="en-US" smtClean="0"/>
              <a:pPr/>
              <a:t>104</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8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642171-DADE-4675-9C62-C735436F88CB}" type="slidenum">
              <a:rPr lang="en-US" smtClean="0"/>
              <a:pPr/>
              <a:t>105</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8AE9D5-3F29-45C0-8947-649C5221C1F4}" type="slidenum">
              <a:rPr lang="en-US" smtClean="0"/>
              <a:pPr/>
              <a:t>108</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BDC39A-4C0D-4FDA-9DA0-9CC012660AE0}" type="slidenum">
              <a:rPr lang="en-US" smtClean="0"/>
              <a:pPr/>
              <a:t>109</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19C975-D4FD-41BF-A928-3935751BE642}" type="slidenum">
              <a:rPr lang="en-US" smtClean="0"/>
              <a:pPr/>
              <a:t>110</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14111B-BD8B-431F-AAC9-FBC3B2DA5C5B}" type="slidenum">
              <a:rPr lang="en-US" smtClean="0"/>
              <a:pPr/>
              <a:t>111</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8BE864-13B2-43F8-ADC6-6992A2E38859}" type="slidenum">
              <a:rPr lang="en-US" smtClean="0"/>
              <a:pPr/>
              <a:t>113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4B794F-A99A-4119-A401-E722BF7F8A68}" type="slidenum">
              <a:rPr lang="en-US" smtClean="0"/>
              <a:pPr/>
              <a:t>13</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AD77C8-1739-462A-8F0A-A3D861D0E640}" type="slidenum">
              <a:rPr lang="en-US" smtClean="0"/>
              <a:pPr/>
              <a:t>115</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2D2CD2-E175-420F-8C09-16E149364755}" type="slidenum">
              <a:rPr lang="en-US" smtClean="0"/>
              <a:pPr/>
              <a:t>116</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BDC39A-4C0D-4FDA-9DA0-9CC012660AE0}" type="slidenum">
              <a:rPr lang="en-US" smtClean="0"/>
              <a:pPr/>
              <a:t>118</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3C2C43-7282-43BF-94AC-740C44413C77}" type="slidenum">
              <a:rPr lang="en-US" smtClean="0"/>
              <a:pPr/>
              <a:t>119</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F6421B-7267-40CC-AAD9-244C4AC67EFD}" type="slidenum">
              <a:rPr lang="en-US" smtClean="0"/>
              <a:pPr/>
              <a:t>120</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2F8742-58EB-467D-9DCA-8098599177C5}" type="slidenum">
              <a:rPr lang="en-US" smtClean="0"/>
              <a:pPr/>
              <a:t>121</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1CCD89-FFB5-4427-9E24-4895D34B80B1}" type="slidenum">
              <a:rPr lang="en-US" smtClean="0"/>
              <a:pPr/>
              <a:t>122</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5997825-F4E3-48C1-82A0-D4D77EAED0C5}" type="slidenum">
              <a:rPr lang="en-US" smtClean="0"/>
              <a:pPr/>
              <a:t>123</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1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7D3BB6-A80F-476E-BDF7-29F733E7514F}" type="slidenum">
              <a:rPr lang="en-US" smtClean="0"/>
              <a:pPr/>
              <a:t>124</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2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8E1EF3-7584-4671-B246-981C40833E0C}" type="slidenum">
              <a:rPr lang="en-US" smtClean="0"/>
              <a:pPr/>
              <a:t>125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2F01A5-5A84-4834-95C5-F89C0878D3CA}" type="slidenum">
              <a:rPr lang="en-US" smtClean="0"/>
              <a:pPr/>
              <a:t>21</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7B34BF-16E3-4A40-AE09-14A75017BE6F}" type="slidenum">
              <a:rPr lang="en-US" smtClean="0"/>
              <a:pPr/>
              <a:t>126</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5997825-F4E3-48C1-82A0-D4D77EAED0C5}" type="slidenum">
              <a:rPr lang="en-US" smtClean="0"/>
              <a:pPr/>
              <a:t>127</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4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CDD2EE-8C69-4460-B6FB-417D51D9441A}" type="slidenum">
              <a:rPr lang="en-US" smtClean="0"/>
              <a:pPr/>
              <a:t>128</a:t>
            </a:fld>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p:spPr>
      </p:sp>
      <p:sp>
        <p:nvSpPr>
          <p:cNvPr id="185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5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0C3837-18F6-4988-8C51-CC9DF9D0FD96}" type="slidenum">
              <a:rPr lang="en-US" smtClean="0"/>
              <a:pPr/>
              <a:t>129</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5997825-F4E3-48C1-82A0-D4D77EAED0C5}" type="slidenum">
              <a:rPr lang="en-US" smtClean="0"/>
              <a:pPr/>
              <a:t>130</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6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14A0E0-C370-47E2-8407-EAA72ADEF513}" type="slidenum">
              <a:rPr lang="en-US" smtClean="0"/>
              <a:pPr/>
              <a:t>131</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p:spPr>
      </p:sp>
      <p:sp>
        <p:nvSpPr>
          <p:cNvPr id="187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7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C9EDB5-FB6D-4CA8-ABA5-98E7037D9F1F}" type="slidenum">
              <a:rPr lang="en-US" smtClean="0"/>
              <a:pPr/>
              <a:t>132</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8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AF8F53-AF44-4716-BF71-BBBBD8211007}" type="slidenum">
              <a:rPr lang="en-US" smtClean="0"/>
              <a:pPr/>
              <a:t>133</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89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8BBB31-8D01-42C6-964F-27DB6FABD735}" type="slidenum">
              <a:rPr lang="en-US" smtClean="0"/>
              <a:pPr/>
              <a:t>134</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0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E8CEB2-4FC7-4CE0-84B0-9629988C06D7}" type="slidenum">
              <a:rPr lang="en-US" smtClean="0"/>
              <a:pPr/>
              <a:t>135</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ED05D9-2CDA-4790-9214-5342A33CD4D4}" type="slidenum">
              <a:rPr lang="en-US" smtClean="0"/>
              <a:pPr/>
              <a:t>23</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BE8266-E906-4E9E-A64F-ECF6F2F2DEDB}" type="slidenum">
              <a:rPr lang="en-US" smtClean="0"/>
              <a:pPr/>
              <a:t>136</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p:spPr>
      </p:sp>
      <p:sp>
        <p:nvSpPr>
          <p:cNvPr id="192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2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B6536D-8906-4EBD-9DF7-B4A542B555CC}" type="slidenum">
              <a:rPr lang="en-US" smtClean="0"/>
              <a:pPr/>
              <a:t>137</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3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44BD79-E01C-41AB-9EC4-8998D71E98F0}" type="slidenum">
              <a:rPr lang="en-US" smtClean="0"/>
              <a:pPr/>
              <a:t>138</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194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4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7182DE-8C39-4E38-A319-C8406DFA0F4D}" type="slidenum">
              <a:rPr lang="en-US" smtClean="0"/>
              <a:pPr/>
              <a:t>139</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5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149E0E-303F-42E2-A5E4-A87E90D8C648}" type="slidenum">
              <a:rPr lang="en-US" smtClean="0"/>
              <a:pPr/>
              <a:t>140</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6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1C9CE3-D0F5-4938-B8AF-6A121651954A}" type="slidenum">
              <a:rPr lang="en-US" smtClean="0"/>
              <a:pPr/>
              <a:t>141</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BE8266-E906-4E9E-A64F-ECF6F2F2DEDB}" type="slidenum">
              <a:rPr lang="en-US" smtClean="0"/>
              <a:pPr/>
              <a:t>142</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7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71267D-F5DD-4CA6-975B-D02946DD29CF}" type="slidenum">
              <a:rPr lang="en-US" smtClean="0"/>
              <a:pPr/>
              <a:t>143</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p:spPr>
      </p:sp>
      <p:sp>
        <p:nvSpPr>
          <p:cNvPr id="198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8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80CAED-FD2E-4E45-9C6A-D749DAE0D909}" type="slidenum">
              <a:rPr lang="en-US" smtClean="0"/>
              <a:pPr/>
              <a:t>144</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BE8266-E906-4E9E-A64F-ECF6F2F2DEDB}" type="slidenum">
              <a:rPr lang="en-US" smtClean="0"/>
              <a:pPr/>
              <a:t>145</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7EFC93-6154-459E-A84C-C7FBD05D289B}" type="slidenum">
              <a:rPr lang="en-US" smtClean="0"/>
              <a:pPr/>
              <a:t>30</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9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A4B8C9-B957-4F89-B7F6-65B633FE88CB}" type="slidenum">
              <a:rPr lang="en-US" smtClean="0"/>
              <a:pPr/>
              <a:t>146</a:t>
            </a:fld>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bwMode="auto">
          <a:noFill/>
          <a:ln>
            <a:solidFill>
              <a:srgbClr val="000000"/>
            </a:solidFill>
            <a:miter lim="800000"/>
            <a:headEnd/>
            <a:tailEnd/>
          </a:ln>
        </p:spPr>
      </p:sp>
      <p:sp>
        <p:nvSpPr>
          <p:cNvPr id="200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0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D729AF-4DF5-4176-B3CA-B0A7B232AB29}" type="slidenum">
              <a:rPr lang="en-US" smtClean="0"/>
              <a:pPr/>
              <a:t>147</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191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BE8266-E906-4E9E-A64F-ECF6F2F2DEDB}" type="slidenum">
              <a:rPr lang="en-US" smtClean="0"/>
              <a:pPr/>
              <a:t>148</a:t>
            </a:fld>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1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C7125D-7044-491F-89B0-D313BAD6F0D8}" type="slidenum">
              <a:rPr lang="en-US" smtClean="0"/>
              <a:pPr/>
              <a:t>149</a:t>
            </a:fld>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p:spPr>
      </p:sp>
      <p:sp>
        <p:nvSpPr>
          <p:cNvPr id="202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2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3DF06D-B058-483E-9A42-2C71D8948D81}" type="slidenum">
              <a:rPr lang="en-US" smtClean="0"/>
              <a:pPr/>
              <a:t>150</a:t>
            </a:fld>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3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757AEB-F652-47B6-82D4-4268778F5C3A}" type="slidenum">
              <a:rPr lang="en-US" smtClean="0"/>
              <a:pPr/>
              <a:t>151</a:t>
            </a:fld>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4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B1F509-BADA-4A7D-90F0-A2B832AEA4C5}" type="slidenum">
              <a:rPr lang="en-US" smtClean="0"/>
              <a:pPr/>
              <a:t>152</a:t>
            </a:fld>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5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6E5BC6-0BE4-4ED9-BD3D-E55AE471FA85}" type="slidenum">
              <a:rPr lang="en-US" smtClean="0"/>
              <a:pPr/>
              <a:t>153</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p:spPr>
      </p:sp>
      <p:sp>
        <p:nvSpPr>
          <p:cNvPr id="206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6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8442F2-3000-42BD-87BC-B02D8E1FE103}" type="slidenum">
              <a:rPr lang="en-US" smtClean="0"/>
              <a:pPr/>
              <a:t>157</a:t>
            </a:fld>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bwMode="auto">
          <a:noFill/>
          <a:ln>
            <a:solidFill>
              <a:srgbClr val="000000"/>
            </a:solidFill>
            <a:miter lim="800000"/>
            <a:headEnd/>
            <a:tailEnd/>
          </a:ln>
        </p:spPr>
      </p:sp>
      <p:sp>
        <p:nvSpPr>
          <p:cNvPr id="207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7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37990D4-6E0B-4444-B27E-4CC9115CBB7D}" type="slidenum">
              <a:rPr lang="en-US" smtClean="0"/>
              <a:pPr/>
              <a:t>158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996A41-8B01-4452-968E-A38D8C4BECC7}" type="slidenum">
              <a:rPr lang="en-US" smtClean="0"/>
              <a:pPr/>
              <a:t>33</a:t>
            </a:fld>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bwMode="auto">
          <a:noFill/>
          <a:ln>
            <a:solidFill>
              <a:srgbClr val="000000"/>
            </a:solidFill>
            <a:miter lim="800000"/>
            <a:headEnd/>
            <a:tailEnd/>
          </a:ln>
        </p:spPr>
      </p:sp>
      <p:sp>
        <p:nvSpPr>
          <p:cNvPr id="208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8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358407-5DD2-45A4-AFBD-56F3DA2E94B0}" type="slidenum">
              <a:rPr lang="en-US" smtClean="0"/>
              <a:pPr/>
              <a:t>159</a:t>
            </a:fld>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bwMode="auto">
          <a:noFill/>
          <a:ln>
            <a:solidFill>
              <a:srgbClr val="000000"/>
            </a:solidFill>
            <a:miter lim="800000"/>
            <a:headEnd/>
            <a:tailEnd/>
          </a:ln>
        </p:spPr>
      </p:sp>
      <p:sp>
        <p:nvSpPr>
          <p:cNvPr id="209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09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8203A8-74A3-437C-A0C8-55AF16001550}" type="slidenum">
              <a:rPr lang="en-US" smtClean="0"/>
              <a:pPr/>
              <a:t>160</a:t>
            </a:fld>
            <a:endParaRPr 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0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1774E9-2DE2-4DD6-BC35-E7A102E252CF}" type="slidenum">
              <a:rPr lang="en-US" smtClean="0"/>
              <a:pPr/>
              <a:t>161</a:t>
            </a:fld>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bwMode="auto">
          <a:noFill/>
          <a:ln>
            <a:solidFill>
              <a:srgbClr val="000000"/>
            </a:solidFill>
            <a:miter lim="800000"/>
            <a:headEnd/>
            <a:tailEnd/>
          </a:ln>
        </p:spPr>
      </p:sp>
      <p:sp>
        <p:nvSpPr>
          <p:cNvPr id="211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1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2A5D38-B9EA-4686-9760-EC8C05D8D36D}" type="slidenum">
              <a:rPr lang="en-US" smtClean="0"/>
              <a:pPr/>
              <a:t>162</a:t>
            </a:fld>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p:spPr>
      </p:sp>
      <p:sp>
        <p:nvSpPr>
          <p:cNvPr id="212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2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FFB9A2-E5CC-4688-8C9A-443E40D290E0}" type="slidenum">
              <a:rPr lang="en-US" smtClean="0"/>
              <a:pPr/>
              <a:t>163</a:t>
            </a:fld>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4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70CEA0-90FE-4D38-9469-C43EBF3AA616}" type="slidenum">
              <a:rPr lang="en-US" smtClean="0"/>
              <a:pPr/>
              <a:t>164</a:t>
            </a:fld>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bwMode="auto">
          <a:noFill/>
          <a:ln>
            <a:solidFill>
              <a:srgbClr val="000000"/>
            </a:solidFill>
            <a:miter lim="800000"/>
            <a:headEnd/>
            <a:tailEnd/>
          </a:ln>
        </p:spPr>
      </p:sp>
      <p:sp>
        <p:nvSpPr>
          <p:cNvPr id="215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5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389575E-D404-4AC7-89C2-AAA1C7F68E1E}" type="slidenum">
              <a:rPr lang="en-US" smtClean="0"/>
              <a:pPr/>
              <a:t>165</a:t>
            </a:fld>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6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338882-3B6B-48B7-816E-6C97CD7733C0}" type="slidenum">
              <a:rPr lang="en-US" smtClean="0"/>
              <a:pPr/>
              <a:t>166</a:t>
            </a:fld>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bwMode="auto">
          <a:noFill/>
          <a:ln>
            <a:solidFill>
              <a:srgbClr val="000000"/>
            </a:solidFill>
            <a:miter lim="800000"/>
            <a:headEnd/>
            <a:tailEnd/>
          </a:ln>
        </p:spPr>
      </p:sp>
      <p:sp>
        <p:nvSpPr>
          <p:cNvPr id="217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7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95BED8-5835-4EF1-955E-500B43C45F7C}" type="slidenum">
              <a:rPr lang="en-US" smtClean="0"/>
              <a:pPr/>
              <a:t>167</a:t>
            </a:fld>
            <a:endParaRPr 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bwMode="auto">
          <a:noFill/>
          <a:ln>
            <a:solidFill>
              <a:srgbClr val="000000"/>
            </a:solidFill>
            <a:miter lim="800000"/>
            <a:headEnd/>
            <a:tailEnd/>
          </a:ln>
        </p:spPr>
      </p:sp>
      <p:sp>
        <p:nvSpPr>
          <p:cNvPr id="218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218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FC72E4-2A25-4A9A-8D9C-79D77703886F}" type="slidenum">
              <a:rPr lang="en-US" smtClean="0"/>
              <a:pPr/>
              <a:t>168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D5F61D7-FD61-4D42-974D-371F5FEBAF9E}" type="datetimeFigureOut">
              <a:rPr lang="en-US"/>
              <a:pPr>
                <a:defRPr/>
              </a:pPr>
              <a:t>10/9/2011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ED3196-7189-49F0-8428-3C07E300CDE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0CF296-34B6-4053-B36F-11050879E26F}" type="datetimeFigureOut">
              <a:rPr lang="en-US"/>
              <a:pPr>
                <a:defRPr/>
              </a:pPr>
              <a:t>10/9/2011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B187C6-890B-48D0-B64A-690B13CE705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05652A-50FF-4764-83B2-C6477EF3C182}" type="datetimeFigureOut">
              <a:rPr lang="en-US"/>
              <a:pPr>
                <a:defRPr/>
              </a:pPr>
              <a:t>10/9/2011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EA17F6C-06B4-427D-AC12-DE5669974F5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1FF345-3CA9-47FD-8D7D-75FD29DD47D0}" type="datetimeFigureOut">
              <a:rPr lang="en-US"/>
              <a:pPr>
                <a:defRPr/>
              </a:pPr>
              <a:t>10/9/2011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2ECF8C-7DB4-4C8D-AE97-141D70FFD8F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A73B5FF-17E9-47ED-BEEC-55AF499DFE3D}" type="datetimeFigureOut">
              <a:rPr lang="en-US"/>
              <a:pPr>
                <a:defRPr/>
              </a:pPr>
              <a:t>10/9/2011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D55692-242F-4A78-A4D2-60297B72884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816C70C-C35D-44F2-A0C8-F041C7AD6330}" type="datetimeFigureOut">
              <a:rPr lang="en-US"/>
              <a:pPr>
                <a:defRPr/>
              </a:pPr>
              <a:t>10/9/2011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AF4F67-82AE-487C-8F0F-CBD170C68E7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08B4EAC-E9D2-4ACD-8333-134D1C7DEFD9}" type="datetimeFigureOut">
              <a:rPr lang="en-US"/>
              <a:pPr>
                <a:defRPr/>
              </a:pPr>
              <a:t>10/9/2011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0EED321-B0FF-4415-B931-77673C36EB8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4DB9060-23A1-4707-9FA6-4F10413139E6}" type="datetimeFigureOut">
              <a:rPr lang="en-US"/>
              <a:pPr>
                <a:defRPr/>
              </a:pPr>
              <a:t>10/9/2011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18C8EE0-98D4-46BE-90C2-1A4158465D7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1AD0F64-9493-4616-98FF-08FAC275109D}" type="datetimeFigureOut">
              <a:rPr lang="en-US"/>
              <a:pPr>
                <a:defRPr/>
              </a:pPr>
              <a:t>10/9/2011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F17D918-2418-444A-B8C3-56544D18BA6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D171DDA-3699-4110-8381-CF963D065284}" type="datetimeFigureOut">
              <a:rPr lang="en-US"/>
              <a:pPr>
                <a:defRPr/>
              </a:pPr>
              <a:t>10/9/2011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5AF78A-45FE-4198-9D38-6B240E09CF0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80E984-B567-4D70-A03D-2A242D6DB673}" type="datetimeFigureOut">
              <a:rPr lang="en-US"/>
              <a:pPr>
                <a:defRPr/>
              </a:pPr>
              <a:t>10/9/2011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4670DDA-510F-4A70-A6CE-948D1553282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5AE64FF-FFFF-4818-8339-854DDAF95C9A}" type="datetimeFigureOut">
              <a:rPr lang="en-US"/>
              <a:pPr>
                <a:defRPr/>
              </a:pPr>
              <a:t>10/9/2011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DE2D2EE-7FE8-4703-9824-1D74B5B3675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hyperlink" Target="http://en.wikisource.org/wiki/The_Federalist_Papers/No._4" TargetMode="Externa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hyperlink" Target="http://www.loc.gov/law/help/usconlaw/pres-powers.php"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hyperlink" Target="http://caselaw.lp.findlaw.com/data/constitution/article02/07.html#2" TargetMode="External"/><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hyperlink" Target="http://www.yalelawjournal.org/the-yale-law-journal-pocket-part/executive-power/is-there-an-exclusive-commander%11in%11chief-power?/" TargetMode="Externa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hyperlink" Target="http://en.wikipedia.org/wiki/Emancipation_Proclamation" TargetMode="Externa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hyperlink" Target="http://press-pubs.uchicago.edu/founders/tocs/a2_2_1.html" TargetMode="External"/><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hyperlink" Target="http://en.wikipedia.org/wiki/Executive_privilege" TargetMode="External"/><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hyperlink" Target="http://press-pubs.uchicago.edu/founders/tocs/a2_2_1.html" TargetMode="External"/><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3" Type="http://schemas.openxmlformats.org/officeDocument/2006/relationships/hyperlink" Target="http://watergate.info/ford/pardon.shtml" TargetMode="External"/><Relationship Id="rId2" Type="http://schemas.openxmlformats.org/officeDocument/2006/relationships/notesSlide" Target="../notesSlides/notesSlide55.xml"/><Relationship Id="rId1" Type="http://schemas.openxmlformats.org/officeDocument/2006/relationships/slideLayout" Target="../slideLayouts/slideLayout6.xml"/><Relationship Id="rId5" Type="http://schemas.openxmlformats.org/officeDocument/2006/relationships/hyperlink" Target="http://en.wikipedia.org/wiki/Bill_Clinton_pardon_controversy" TargetMode="External"/><Relationship Id="rId4" Type="http://schemas.openxmlformats.org/officeDocument/2006/relationships/hyperlink" Target="http://www.findingdulcinea.com/news/on-this-day/On-this-Day-First-President-Bush-Grants-Contentious-Pardons.html" TargetMode="Externa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hyperlink" Target="http://press-pubs.uchicago.edu/founders/tocs/a2_2_2-3.html" TargetMode="External"/><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hyperlink" Target="http://caselaw.lp.findlaw.com/data/constitution/article02/10.html#1" TargetMode="Externa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3" Type="http://schemas.openxmlformats.org/officeDocument/2006/relationships/hyperlink" Target="http://en.wikipedia.org/wiki/Head_of_state" TargetMode="External"/><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hyperlink" Target="http://en.wikipedia.org/wiki/Diplomacy"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www.americanforeignrelations.com/A-D/The-Constitution-Executive-agreements.html" TargetMode="External"/><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3" Type="http://schemas.openxmlformats.org/officeDocument/2006/relationships/hyperlink" Target="http://press-pubs.uchicago.edu/founders/tocs/a2_2_2-3.html" TargetMode="External"/><Relationship Id="rId2" Type="http://schemas.openxmlformats.org/officeDocument/2006/relationships/notesSlide" Target="../notesSlides/notesSlide61.xml"/><Relationship Id="rId1" Type="http://schemas.openxmlformats.org/officeDocument/2006/relationships/slideLayout" Target="../slideLayouts/slideLayout6.xml"/><Relationship Id="rId4" Type="http://schemas.openxmlformats.org/officeDocument/2006/relationships/hyperlink" Target="http://caselaw.lp.findlaw.com/data/constitution/article02/10.html#1" TargetMode="Externa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3" Type="http://schemas.openxmlformats.org/officeDocument/2006/relationships/hyperlink" Target="http://press-pubs.uchicago.edu/founders/tocs/a2_2_2-3.html" TargetMode="External"/><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hyperlink" Target="http://caselaw.lp.findlaw.com/data/constitution/article02/10.html#1" TargetMode="Externa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hyperlink" Target="http://press-pubs.uchicago.edu/founders/tocs/a2_3.html" TargetMode="External"/><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3" Type="http://schemas.openxmlformats.org/officeDocument/2006/relationships/hyperlink" Target="http://en.wikipedia.org/wiki/Recess_appointment" TargetMode="External"/><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3" Type="http://schemas.openxmlformats.org/officeDocument/2006/relationships/hyperlink" Target="http://press-pubs.uchicago.edu/founders/tocs/a2_3.html" TargetMode="External"/><Relationship Id="rId2" Type="http://schemas.openxmlformats.org/officeDocument/2006/relationships/notesSlide" Target="../notesSlides/notesSlide70.xml"/><Relationship Id="rId1" Type="http://schemas.openxmlformats.org/officeDocument/2006/relationships/slideLayout" Target="../slideLayouts/slideLayout6.xml"/><Relationship Id="rId4" Type="http://schemas.openxmlformats.org/officeDocument/2006/relationships/hyperlink" Target="http://caselaw.lp.findlaw.com/data/constitution/article02/14.html#1" TargetMode="Externa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hyperlink" Target="http://press-pubs.uchicago.edu/founders/tocs/a2_3.html" TargetMode="External"/><Relationship Id="rId2" Type="http://schemas.openxmlformats.org/officeDocument/2006/relationships/notesSlide" Target="../notesSlides/notesSlide76.xml"/><Relationship Id="rId1" Type="http://schemas.openxmlformats.org/officeDocument/2006/relationships/slideLayout" Target="../slideLayouts/slideLayout6.xml"/><Relationship Id="rId4" Type="http://schemas.openxmlformats.org/officeDocument/2006/relationships/hyperlink" Target="http://caselaw.lp.findlaw.com/data/constitution/article02/14.html#1" TargetMode="Externa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hyperlink" Target="http://press-pubs.uchicago.edu/founders/tocs/a2_3.html" TargetMode="External"/><Relationship Id="rId2" Type="http://schemas.openxmlformats.org/officeDocument/2006/relationships/notesSlide" Target="../notesSlides/notesSlide79.xml"/><Relationship Id="rId1" Type="http://schemas.openxmlformats.org/officeDocument/2006/relationships/slideLayout" Target="../slideLayouts/slideLayout6.xml"/><Relationship Id="rId4" Type="http://schemas.openxmlformats.org/officeDocument/2006/relationships/hyperlink" Target="http://caselaw.lp.findlaw.com/data/constitution/article02/14.html#1" TargetMode="Externa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3" Type="http://schemas.openxmlformats.org/officeDocument/2006/relationships/hyperlink" Target="http://press-pubs.uchicago.edu/founders/tocs/a2_3.html" TargetMode="External"/><Relationship Id="rId2" Type="http://schemas.openxmlformats.org/officeDocument/2006/relationships/notesSlide" Target="../notesSlides/notesSlide82.xml"/><Relationship Id="rId1" Type="http://schemas.openxmlformats.org/officeDocument/2006/relationships/slideLayout" Target="../slideLayouts/slideLayout6.xml"/><Relationship Id="rId4" Type="http://schemas.openxmlformats.org/officeDocument/2006/relationships/hyperlink" Target="http://caselaw.lp.findlaw.com/data/constitution/article02/14.html#1" TargetMode="Externa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thomas.loc.gov/home/histdox/fedpapers.html" TargetMode="External"/><Relationship Id="rId2" Type="http://schemas.openxmlformats.org/officeDocument/2006/relationships/hyperlink" Target="http://teachingamericanhistory.org/convention/summary.html" TargetMode="External"/><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3" Type="http://schemas.openxmlformats.org/officeDocument/2006/relationships/hyperlink" Target="http://caselaw.lp.findlaw.com/data/constitution/article02/18.html#1" TargetMode="External"/><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teachingamericanhistory.org/convention/debates/0602.html" TargetMode="External"/><Relationship Id="rId2" Type="http://schemas.openxmlformats.org/officeDocument/2006/relationships/hyperlink" Target="http://teachingamericanhistory.org/convention/debates/0601.html" TargetMode="External"/><Relationship Id="rId1" Type="http://schemas.openxmlformats.org/officeDocument/2006/relationships/slideLayout" Target="../slideLayouts/slideLayout6.xml"/><Relationship Id="rId5" Type="http://schemas.openxmlformats.org/officeDocument/2006/relationships/hyperlink" Target="http://teachingamericanhistory.org/convention/debates/0717.html" TargetMode="External"/><Relationship Id="rId4" Type="http://schemas.openxmlformats.org/officeDocument/2006/relationships/hyperlink" Target="http://teachingamericanhistory.org/convention/debates/0604.html" TargetMode="Externa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teachingamericanhistory.org/convention/debates/0719.html" TargetMode="External"/><Relationship Id="rId7" Type="http://schemas.openxmlformats.org/officeDocument/2006/relationships/hyperlink" Target="http://teachingamericanhistory.org/convention/debates/0824.html" TargetMode="External"/><Relationship Id="rId2" Type="http://schemas.openxmlformats.org/officeDocument/2006/relationships/hyperlink" Target="http://teachingamericanhistory.org/convention/debates/0718.html" TargetMode="External"/><Relationship Id="rId1" Type="http://schemas.openxmlformats.org/officeDocument/2006/relationships/slideLayout" Target="../slideLayouts/slideLayout6.xml"/><Relationship Id="rId6" Type="http://schemas.openxmlformats.org/officeDocument/2006/relationships/hyperlink" Target="http://teachingamericanhistory.org/convention/debates/0820.html" TargetMode="External"/><Relationship Id="rId5" Type="http://schemas.openxmlformats.org/officeDocument/2006/relationships/hyperlink" Target="http://teachingamericanhistory.org/convention/debates/0726.html" TargetMode="External"/><Relationship Id="rId4" Type="http://schemas.openxmlformats.org/officeDocument/2006/relationships/hyperlink" Target="http://teachingamericanhistory.org/convention/debates/0720.html" TargetMode="Externa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teachingamericanhistory.org/convention/debates/0827.html" TargetMode="External"/><Relationship Id="rId7" Type="http://schemas.openxmlformats.org/officeDocument/2006/relationships/hyperlink" Target="http://teachingamericanhistory.org/convention/debates/0908.html" TargetMode="External"/><Relationship Id="rId2" Type="http://schemas.openxmlformats.org/officeDocument/2006/relationships/hyperlink" Target="http://teachingamericanhistory.org/convention/debates/0825.html" TargetMode="External"/><Relationship Id="rId1" Type="http://schemas.openxmlformats.org/officeDocument/2006/relationships/slideLayout" Target="../slideLayouts/slideLayout6.xml"/><Relationship Id="rId6" Type="http://schemas.openxmlformats.org/officeDocument/2006/relationships/hyperlink" Target="http://teachingamericanhistory.org/convention/debates/0907.html" TargetMode="External"/><Relationship Id="rId5" Type="http://schemas.openxmlformats.org/officeDocument/2006/relationships/hyperlink" Target="http://teachingamericanhistory.org/convention/debates/0906.html" TargetMode="External"/><Relationship Id="rId4" Type="http://schemas.openxmlformats.org/officeDocument/2006/relationships/hyperlink" Target="http://teachingamericanhistory.org/convention/debates/0904.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http://teachingamericanhistory.org/convention/debates/0601.html"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en.wikipedia.org/wiki/Julius_Caesar"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en.wikipedia.org/wiki/Populares"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caselaw.lp.findlaw.com/data/constitution/article02/"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www.statutes.legis.state.tx.us/Docs/CN/htm/CN.4.htm"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caselaw.lp.findlaw.com/data/constitution/article02/01.html#2"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press-pubs.uchicago.edu/founders/tocs/a2_1_1.html"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Vesting_Clause"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hyperlink" Target="http://www.constitution.org/fed/federa70.htm"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Unitary_executive_theory"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en.wikipedia.org/wiki/Inherent_Powers"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hyperlink" Target="http://press-pubs.uchicago.edu/founders/documents/a2_1_1s6.html" TargetMode="Externa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hyperlink" Target="http://caselaw.lp.findlaw.com/data/constitution/amendment22/" TargetMode="External"/><Relationship Id="rId2" Type="http://schemas.openxmlformats.org/officeDocument/2006/relationships/hyperlink" Target="http://en.wikipedia.org/wiki/Twenty-second_Amendment_to_the_United_States_Constitution" TargetMode="Externa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hyperlink" Target="http://caselaw.lp.findlaw.com/data/constitution/article02/02.html"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hyperlink" Target="http://press-pubs.uchicago.edu/founders/tocs/a2_1_2-3.htm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hyperlink" Target="http://en.wikipedia.org/wiki/Electoral_College_(United_States)"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hyperlink" Target="http://en.wikipedia.org/wiki/Twelfth_Amendment_to_the_United_States_Constitution" TargetMode="External"/><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hyperlink" Target="http://en.wikipedia.org/wiki/United_States_presidential_primary" TargetMode="Externa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hyperlink" Target="http://press-pubs.uchicago.edu/founders/tocs/a2_1_4.html"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hyperlink" Target="http://en.wikipedia.org/wiki/Election_Day_(United_States)"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hyperlink" Target="http://press-pubs.uchicago.edu/founders/tocs/a2_1_5.html"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hyperlink" Target="http://caselaw.lp.findlaw.com/data/constitution/article02/03.html#1" TargetMode="Externa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hyperlink" Target="http://press-pubs.uchicago.edu/founders/tocs/a2_1_6.html"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hyperlink" Target="http://caselaw.lp.findlaw.com/data/constitution/article02/04.html#1" TargetMode="Externa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hyperlink" Target="http://en.wikipedia.org/wiki/Twentieth_Amendment_to_the_United_States_Constitution"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hyperlink" Target="http://en.wikipedia.org/wiki/Twenty-fifth_Amendment_to_the_United_States_Constituti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hyperlink" Target="http://en.wikipedia.org/wiki/United_States_presidential_line_of_succession" TargetMode="Externa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hyperlink" Target="http://press-pubs.uchicago.edu/founders/tocs/a2_1_7.html"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hyperlink" Target="http://caselaw.lp.findlaw.com/data/constitution/article02/05.html#1" TargetMode="Externa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hyperlink" Target="http://usgovinfo.about.com/od/thepresidentandcabinet/a/presidentialpay.htm" TargetMode="Externa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3" Type="http://schemas.openxmlformats.org/officeDocument/2006/relationships/hyperlink" Target="http://press-pubs.uchicago.edu/founders/documents/a2_1_8s1.html"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hyperlink" Target="http://caselaw.lp.findlaw.com/data/constitution/article02/06.html#1" TargetMode="Externa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3" Type="http://schemas.openxmlformats.org/officeDocument/2006/relationships/hyperlink" Target="http://www.usconstitution.net/consttop_inau.html" TargetMode="External"/><Relationship Id="rId2" Type="http://schemas.openxmlformats.org/officeDocument/2006/relationships/hyperlink" Target="http://www.thegreenpapers.com/Vox/?20071023-0" TargetMode="Externa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hyperlink" Target="http://press-pubs.uchicago.edu/founders/tocs/a2_2_1.html"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GOVT 2302</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The Executive </a:t>
            </a:r>
          </a:p>
          <a:p>
            <a:pPr eaLnBrk="1" fontAlgn="auto" hangingPunct="1">
              <a:spcAft>
                <a:spcPts val="0"/>
              </a:spcAft>
              <a:buFont typeface="Arial" pitchFamily="34" charset="0"/>
              <a:buNone/>
              <a:defRPr/>
            </a:pPr>
            <a:r>
              <a:rPr lang="en-US" dirty="0" smtClean="0"/>
              <a:t>Constitutional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6126162"/>
          </a:xfrm>
        </p:spPr>
        <p:txBody>
          <a:bodyPr/>
          <a:lstStyle/>
          <a:p>
            <a:r>
              <a:rPr lang="en-US" dirty="0" smtClean="0"/>
              <a:t>We will read through the Constitutional design of the executive branch on </a:t>
            </a:r>
            <a:r>
              <a:rPr lang="en-US" dirty="0" smtClean="0"/>
              <a:t>each level and will </a:t>
            </a:r>
            <a:r>
              <a:rPr lang="en-US" dirty="0" smtClean="0"/>
              <a:t>touch base on the various issues raised in each of these sections.</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6126162"/>
          </a:xfrm>
        </p:spPr>
        <p:txBody>
          <a:bodyPr/>
          <a:lstStyle/>
          <a:p>
            <a:pPr eaLnBrk="1" hangingPunct="1"/>
            <a:r>
              <a:rPr lang="en-US" sz="4000" i="1" dirty="0" smtClean="0"/>
              <a:t>The President shall be Commander-in-Chief of the Army and Navy of the United States, and of the militia of the several States, when called into the actual service of the United States;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274638"/>
            <a:ext cx="8229600" cy="6126162"/>
          </a:xfrm>
        </p:spPr>
        <p:txBody>
          <a:bodyPr/>
          <a:lstStyle/>
          <a:p>
            <a:r>
              <a:rPr lang="en-US" dirty="0" smtClean="0"/>
              <a:t>This means that the military is headed by a civilian.</a:t>
            </a:r>
            <a:br>
              <a:rPr lang="en-US" dirty="0" smtClean="0"/>
            </a:br>
            <a:r>
              <a:rPr lang="en-US" dirty="0" smtClean="0"/>
              <a:t/>
            </a:r>
            <a:br>
              <a:rPr lang="en-US" dirty="0" smtClean="0"/>
            </a:br>
            <a:r>
              <a:rPr lang="en-US" dirty="0" smtClean="0"/>
              <a:t>This is to ensure that the civil power stays superior to the military power.</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One of the arguments offered to support the ratification of the Constitution was that a stronger national government would make armed conflict less likely.</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Federalist #4</a:t>
            </a:r>
            <a:r>
              <a:rPr lang="en-US" sz="2800" dirty="0" smtClean="0"/>
              <a:t/>
            </a:r>
            <a:br>
              <a:rPr lang="en-US" sz="2800" dirty="0" smtClean="0"/>
            </a:br>
            <a:r>
              <a:rPr lang="en-US" sz="2800" dirty="0" smtClean="0"/>
              <a:t/>
            </a:r>
            <a:br>
              <a:rPr lang="en-US" sz="2800" dirty="0" smtClean="0"/>
            </a:br>
            <a:r>
              <a:rPr lang="en-US" sz="3200" dirty="0" smtClean="0"/>
              <a:t>”. . . the safety of the People of America against dangers from </a:t>
            </a:r>
            <a:r>
              <a:rPr lang="en-US" sz="3200" i="1" dirty="0" smtClean="0"/>
              <a:t>foreign</a:t>
            </a:r>
            <a:r>
              <a:rPr lang="en-US" sz="3200" dirty="0" smtClean="0"/>
              <a:t> force, depends not only on their forbearing to give </a:t>
            </a:r>
            <a:r>
              <a:rPr lang="en-US" sz="3200" i="1" dirty="0" smtClean="0"/>
              <a:t>just</a:t>
            </a:r>
            <a:r>
              <a:rPr lang="en-US" sz="3200" dirty="0" smtClean="0"/>
              <a:t> causes of war to other nations, but also on their placing and continuing themselves in such a situation as not to </a:t>
            </a:r>
            <a:r>
              <a:rPr lang="en-US" sz="3200" i="1" dirty="0" smtClean="0"/>
              <a:t>invite</a:t>
            </a:r>
            <a:r>
              <a:rPr lang="en-US" sz="3200" dirty="0" smtClean="0"/>
              <a:t> hostility or insult; for it need not be observed that there are </a:t>
            </a:r>
            <a:r>
              <a:rPr lang="en-US" sz="3200" i="1" dirty="0" smtClean="0"/>
              <a:t>pretended</a:t>
            </a:r>
            <a:r>
              <a:rPr lang="en-US" sz="3200" dirty="0" smtClean="0"/>
              <a:t> as well as just causes of war.”</a:t>
            </a:r>
            <a:r>
              <a:rPr lang="en-US" sz="2800" dirty="0" smtClean="0"/>
              <a:t/>
            </a:r>
            <a:br>
              <a:rPr lang="en-US" sz="2800" dirty="0" smtClean="0"/>
            </a:br>
            <a:endParaRPr lang="en-US" sz="28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8229600" cy="6126162"/>
          </a:xfrm>
        </p:spPr>
        <p:txBody>
          <a:bodyPr/>
          <a:lstStyle/>
          <a:p>
            <a:r>
              <a:rPr lang="en-US" dirty="0" smtClean="0">
                <a:hlinkClick r:id="rId3"/>
              </a:rPr>
              <a:t>Inherent Powers</a:t>
            </a:r>
            <a:r>
              <a:rPr lang="en-US" dirty="0" smtClean="0"/>
              <a:t/>
            </a:r>
            <a:br>
              <a:rPr lang="en-US" dirty="0" smtClean="0"/>
            </a:br>
            <a:r>
              <a:rPr lang="en-US" dirty="0" smtClean="0"/>
              <a:t/>
            </a:r>
            <a:br>
              <a:rPr lang="en-US" dirty="0" smtClean="0"/>
            </a:br>
            <a:r>
              <a:rPr lang="en-US" dirty="0" smtClean="0"/>
              <a:t>Torture?</a:t>
            </a:r>
            <a:br>
              <a:rPr lang="en-US" dirty="0" smtClean="0"/>
            </a:br>
            <a:r>
              <a:rPr lang="en-US" dirty="0" smtClean="0"/>
              <a:t>Warrantless Searches?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274638"/>
            <a:ext cx="8229600" cy="6126162"/>
          </a:xfrm>
        </p:spPr>
        <p:txBody>
          <a:bodyPr/>
          <a:lstStyle/>
          <a:p>
            <a:pPr eaLnBrk="1" hangingPunct="1"/>
            <a:r>
              <a:rPr lang="en-US" dirty="0" smtClean="0">
                <a:hlinkClick r:id="rId3"/>
              </a:rPr>
              <a:t>Commander-in-Chief Powers</a:t>
            </a:r>
            <a:r>
              <a:rPr lang="en-US" dirty="0" smtClean="0"/>
              <a:t/>
            </a:r>
            <a:br>
              <a:rPr lang="en-US" dirty="0" smtClean="0"/>
            </a:br>
            <a:r>
              <a:rPr lang="en-US" dirty="0" smtClean="0"/>
              <a:t/>
            </a:r>
            <a:br>
              <a:rPr lang="en-US" dirty="0" smtClean="0"/>
            </a:br>
            <a:r>
              <a:rPr lang="en-US" dirty="0" smtClean="0"/>
              <a:t>These can be controversial powers during time of war since they can be taken to imply that presidents have surveillance powers that go beyond limitations stated in the Bill of Rights.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6126162"/>
          </a:xfrm>
        </p:spPr>
        <p:txBody>
          <a:bodyPr/>
          <a:lstStyle/>
          <a:p>
            <a:r>
              <a:rPr lang="en-US" dirty="0" smtClean="0">
                <a:hlinkClick r:id="rId2" action="ppaction://hlinkfile"/>
              </a:rPr>
              <a:t>Is There an Exclusive Commander-in-Chief Power?</a:t>
            </a:r>
            <a:endParaRPr lang="en-US" dirty="0"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Perhaps the most noteworthy use of commander in chief powers was the </a:t>
            </a:r>
            <a:r>
              <a:rPr lang="en-US" dirty="0" smtClean="0">
                <a:hlinkClick r:id="rId2"/>
              </a:rPr>
              <a:t>Emancipation Proclamation</a:t>
            </a:r>
            <a:r>
              <a:rPr lang="en-US" dirty="0" smtClean="0"/>
              <a:t>.</a:t>
            </a:r>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274638"/>
            <a:ext cx="8229600" cy="6126162"/>
          </a:xfrm>
        </p:spPr>
        <p:txBody>
          <a:bodyPr/>
          <a:lstStyle/>
          <a:p>
            <a:r>
              <a:rPr lang="en-US" smtClean="0"/>
              <a:t>Now that the U.S. has a seemingly permanent peacetime military, is there any need for declarations of war? Can the president use the military as he sees fit? Does this include proactive uses?</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One </a:t>
            </a:r>
            <a:br>
              <a:rPr lang="en-US" dirty="0" smtClean="0"/>
            </a:br>
            <a:r>
              <a:rPr lang="en-US" dirty="0" smtClean="0"/>
              <a:t>(continued)</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3"/>
              </a:rPr>
              <a:t>Findlaw</a:t>
            </a:r>
            <a:r>
              <a:rPr lang="en-US" sz="2400" dirty="0" smtClean="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6126162"/>
          </a:xfrm>
        </p:spPr>
        <p:txBody>
          <a:bodyPr/>
          <a:lstStyle/>
          <a:p>
            <a:r>
              <a:rPr lang="en-US" smtClean="0"/>
              <a:t>We concluded the last section with a discussion of the problems the Federalists had with the lack of a centralized executive. Policy implementation on the national level was impossible.</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274638"/>
            <a:ext cx="8229600" cy="6126162"/>
          </a:xfrm>
        </p:spPr>
        <p:txBody>
          <a:bodyPr/>
          <a:lstStyle/>
          <a:p>
            <a:r>
              <a:rPr lang="en-US" i="1" dirty="0" smtClean="0"/>
              <a:t>. . . he may require the opinion, in writing, of the principal officer in each of the executive departments, upon any subject relating to the duties of their respective offices,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57200" y="274638"/>
            <a:ext cx="8229600" cy="6126162"/>
          </a:xfrm>
        </p:spPr>
        <p:txBody>
          <a:bodyPr/>
          <a:lstStyle/>
          <a:p>
            <a:r>
              <a:rPr lang="en-US" smtClean="0"/>
              <a:t>This alludes to the existence of executive departments, though it does not establish what departments are to exist.</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executive agencies are established by acts of Congress passed over the course of time. </a:t>
            </a:r>
            <a:br>
              <a:rPr lang="en-US" dirty="0" smtClean="0"/>
            </a:br>
            <a:r>
              <a:rPr lang="en-US" dirty="0" smtClean="0"/>
              <a:t/>
            </a:r>
            <a:br>
              <a:rPr lang="en-US" dirty="0" smtClean="0"/>
            </a:br>
            <a:r>
              <a:rPr lang="en-US" dirty="0" smtClean="0"/>
              <a:t>This is true for almost all executive positions.</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274638"/>
            <a:ext cx="8229600" cy="6126162"/>
          </a:xfrm>
        </p:spPr>
        <p:txBody>
          <a:bodyPr/>
          <a:lstStyle/>
          <a:p>
            <a:r>
              <a:rPr lang="en-US" smtClean="0"/>
              <a:t>It suggests that the heads of the executive departments, what would become the Cabinet, would serve as an advisory body.</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discussion existed in the Constitutional Convention over what departments ought to be established, but these were not added to the Constitution itself.</a:t>
            </a:r>
            <a:br>
              <a:rPr lang="en-US" dirty="0" smtClean="0"/>
            </a:br>
            <a:r>
              <a:rPr lang="en-US" dirty="0" smtClean="0"/>
              <a:t/>
            </a:r>
            <a:br>
              <a:rPr lang="en-US" dirty="0" smtClean="0"/>
            </a:br>
            <a:r>
              <a:rPr lang="en-US" dirty="0" smtClean="0"/>
              <a:t>The First Congress would do so.</a:t>
            </a:r>
            <a:endParaRPr lang="en-US" dirty="0"/>
          </a:p>
        </p:txBody>
      </p:sp>
    </p:spTree>
    <p:extLst>
      <p:ext uri="{BB962C8B-B14F-4D97-AF65-F5344CB8AC3E}">
        <p14:creationId xmlns:p14="http://schemas.microsoft.com/office/powerpoint/2010/main" val="215741121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6126162"/>
          </a:xfrm>
        </p:spPr>
        <p:txBody>
          <a:bodyPr/>
          <a:lstStyle/>
          <a:p>
            <a:pPr eaLnBrk="1" hangingPunct="1"/>
            <a:r>
              <a:rPr lang="en-US" smtClean="0"/>
              <a:t>Controversy: </a:t>
            </a:r>
            <a:br>
              <a:rPr lang="en-US" smtClean="0"/>
            </a:br>
            <a:r>
              <a:rPr lang="en-US" smtClean="0"/>
              <a:t/>
            </a:r>
            <a:br>
              <a:rPr lang="en-US" smtClean="0"/>
            </a:br>
            <a:r>
              <a:rPr lang="en-US" smtClean="0">
                <a:hlinkClick r:id="rId3"/>
              </a:rPr>
              <a:t>Executive Privilege</a:t>
            </a:r>
            <a:endParaRPr lang="en-US" smtClean="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274638"/>
            <a:ext cx="8229600" cy="6126162"/>
          </a:xfrm>
        </p:spPr>
        <p:txBody>
          <a:bodyPr/>
          <a:lstStyle/>
          <a:p>
            <a:r>
              <a:rPr lang="en-US" smtClean="0"/>
              <a:t>Are the conversations that a president has with advisors fully private? Can an advisor be subpoenaed and forced to testify about the advise given the president or does this undermine tha ability of a president to get good council?</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extLst>
      <p:ext uri="{BB962C8B-B14F-4D97-AF65-F5344CB8AC3E}">
        <p14:creationId xmlns:p14="http://schemas.microsoft.com/office/powerpoint/2010/main" val="202048228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One </a:t>
            </a:r>
            <a:br>
              <a:rPr lang="en-US" dirty="0" smtClean="0"/>
            </a:br>
            <a:r>
              <a:rPr lang="en-US" dirty="0" smtClean="0"/>
              <a:t>(continued)</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3"/>
              </a:rPr>
              <a:t>Findlaw</a:t>
            </a:r>
            <a:r>
              <a:rPr lang="en-US" sz="2400" dirty="0" smtClean="0"/>
              <a:t>. </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638"/>
            <a:ext cx="8229600" cy="6126162"/>
          </a:xfrm>
        </p:spPr>
        <p:txBody>
          <a:bodyPr/>
          <a:lstStyle/>
          <a:p>
            <a:pPr eaLnBrk="1" hangingPunct="1"/>
            <a:r>
              <a:rPr lang="en-US" i="1" dirty="0" smtClean="0"/>
              <a:t>. . . and he shall have power to grant reprieves and pardons for offenses against the United States, except in cases of impeachment.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457200" y="274638"/>
            <a:ext cx="8229600" cy="6126162"/>
          </a:xfrm>
        </p:spPr>
        <p:txBody>
          <a:bodyPr/>
          <a:lstStyle/>
          <a:p>
            <a:pPr eaLnBrk="1" hangingPunct="1"/>
            <a:r>
              <a:rPr lang="en-US" smtClean="0"/>
              <a:t>But there were legitimate concerns that the establishment of a national executive branch, especially a single headed office, would allow a tyranny to emerge.</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457200" y="274638"/>
            <a:ext cx="8229600" cy="6126162"/>
          </a:xfrm>
        </p:spPr>
        <p:txBody>
          <a:bodyPr/>
          <a:lstStyle/>
          <a:p>
            <a:r>
              <a:rPr lang="en-US" smtClean="0"/>
              <a:t/>
            </a:r>
            <a:br>
              <a:rPr lang="en-US" smtClean="0"/>
            </a:br>
            <a:r>
              <a:rPr lang="en-US" smtClean="0"/>
              <a:t/>
            </a:r>
            <a:br>
              <a:rPr lang="en-US" smtClean="0"/>
            </a:br>
            <a:r>
              <a:rPr lang="en-US" smtClean="0"/>
              <a:t>This is an historical check on judicial powers. Monarchs have traditionally been able to grant clemency to those they deem worthy, or opportunistic. </a:t>
            </a:r>
            <a:br>
              <a:rPr lang="en-US" smtClean="0"/>
            </a:br>
            <a:r>
              <a:rPr lang="en-US" smtClean="0"/>
              <a:t/>
            </a:r>
            <a:br>
              <a:rPr lang="en-US" smtClean="0"/>
            </a:br>
            <a:endParaRPr lang="en-US" smtClean="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457200" y="274638"/>
            <a:ext cx="8229600" cy="6126162"/>
          </a:xfrm>
        </p:spPr>
        <p:txBody>
          <a:bodyPr/>
          <a:lstStyle/>
          <a:p>
            <a:r>
              <a:rPr lang="en-US" dirty="0" smtClean="0"/>
              <a:t>These can be among the most controversial decisions a president can make.</a:t>
            </a:r>
            <a:br>
              <a:rPr lang="en-US" dirty="0" smtClean="0"/>
            </a:br>
            <a:r>
              <a:rPr lang="en-US" dirty="0" smtClean="0"/>
              <a:t/>
            </a:r>
            <a:br>
              <a:rPr lang="en-US" dirty="0" smtClean="0"/>
            </a:br>
            <a:r>
              <a:rPr lang="en-US" dirty="0" smtClean="0">
                <a:hlinkClick r:id="rId3"/>
              </a:rPr>
              <a:t>Ford’s pardon of Nixon</a:t>
            </a:r>
            <a:r>
              <a:rPr lang="en-US" dirty="0" smtClean="0"/>
              <a:t/>
            </a:r>
            <a:br>
              <a:rPr lang="en-US" dirty="0" smtClean="0"/>
            </a:br>
            <a:r>
              <a:rPr lang="en-US" dirty="0" smtClean="0">
                <a:hlinkClick r:id="rId4"/>
              </a:rPr>
              <a:t>H.W. Bush’s pardon of Weinberger</a:t>
            </a:r>
            <a:r>
              <a:rPr lang="en-US" dirty="0" smtClean="0"/>
              <a:t/>
            </a:r>
            <a:br>
              <a:rPr lang="en-US" dirty="0" smtClean="0"/>
            </a:br>
            <a:r>
              <a:rPr lang="en-US" dirty="0" smtClean="0">
                <a:hlinkClick r:id="rId5"/>
              </a:rPr>
              <a:t>Clinton’s pardon of Marc Rich</a:t>
            </a:r>
            <a:endParaRPr lang="en-US" dirty="0" smtClean="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74638"/>
            <a:ext cx="8229600" cy="6126162"/>
          </a:xfrm>
        </p:spPr>
        <p:txBody>
          <a:bodyPr/>
          <a:lstStyle/>
          <a:p>
            <a:r>
              <a:rPr lang="en-US" dirty="0" smtClean="0"/>
              <a:t>A further controversy: What impact does this have on judicial responsibility for wrong convictions?</a:t>
            </a:r>
            <a:br>
              <a:rPr lang="en-US" dirty="0" smtClean="0"/>
            </a:br>
            <a:r>
              <a:rPr lang="en-US" dirty="0" smtClean="0"/>
              <a:t/>
            </a:r>
            <a:br>
              <a:rPr lang="en-US" dirty="0" smtClean="0"/>
            </a:br>
            <a:r>
              <a:rPr lang="en-US" dirty="0" smtClean="0"/>
              <a:t>Does the Supreme Court care about innocence? For justice? Or do they kick this responsibility over to the executive?</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Two</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457200" y="274638"/>
            <a:ext cx="8229600" cy="6126162"/>
          </a:xfrm>
        </p:spPr>
        <p:txBody>
          <a:bodyPr/>
          <a:lstStyle/>
          <a:p>
            <a:r>
              <a:rPr lang="en-US" i="1" dirty="0" smtClean="0"/>
              <a:t>He shall have Power, by and with the Advice and Consent of the Senate, to make Treaties, provided two thirds of the Senators present concur; . . . </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229600" cy="6126162"/>
          </a:xfrm>
        </p:spPr>
        <p:txBody>
          <a:bodyPr/>
          <a:lstStyle/>
          <a:p>
            <a:r>
              <a:rPr lang="en-US" dirty="0" smtClean="0"/>
              <a:t>The President is </a:t>
            </a:r>
            <a:r>
              <a:rPr lang="en-US" dirty="0" smtClean="0">
                <a:hlinkClick r:id="rId3"/>
              </a:rPr>
              <a:t>Head of State</a:t>
            </a:r>
            <a:r>
              <a:rPr lang="en-US" dirty="0" smtClean="0"/>
              <a:t>, and is has authority over the country’s </a:t>
            </a:r>
            <a:r>
              <a:rPr lang="en-US" dirty="0" smtClean="0">
                <a:hlinkClick r:id="rId4"/>
              </a:rPr>
              <a:t>diplomatic powers</a:t>
            </a:r>
            <a:r>
              <a:rPr lang="en-US" dirty="0" smtClean="0"/>
              <a:t>. The office is responsible for negotiating treaties, but the Senate has a check over this power since they get to ratify the treaties. </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229600" cy="6126162"/>
          </a:xfrm>
        </p:spPr>
        <p:txBody>
          <a:bodyPr/>
          <a:lstStyle/>
          <a:p>
            <a:r>
              <a:rPr lang="en-US" dirty="0" smtClean="0"/>
              <a:t>Presidents can by pass this check by negotiating </a:t>
            </a:r>
            <a:r>
              <a:rPr lang="en-US" dirty="0" smtClean="0">
                <a:hlinkClick r:id="rId3"/>
              </a:rPr>
              <a:t>executive agreements</a:t>
            </a:r>
            <a:r>
              <a:rPr lang="en-US" dirty="0" smtClean="0"/>
              <a:t>, which are more limited in scope that treaties. These do not need to be ratified by the Senate.</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Two</a:t>
            </a:r>
            <a:br>
              <a:rPr lang="en-US" dirty="0" smtClean="0"/>
            </a:br>
            <a:r>
              <a:rPr lang="en-US" dirty="0" smtClean="0"/>
              <a:t>(continued)</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274638"/>
            <a:ext cx="8229600" cy="6126162"/>
          </a:xfrm>
        </p:spPr>
        <p:txBody>
          <a:bodyPr/>
          <a:lstStyle/>
          <a:p>
            <a:r>
              <a:rPr lang="en-US" sz="4000" i="1" dirty="0" smtClean="0"/>
              <a:t>. . . and he shall nominate, and by and with the Advice and Consent of the Senate, shall appoint Ambassadors, other public Ministers and Consuls, Judges of the supreme Court, and all other Officers of the United States, whose Appointments are not herein otherwise provided for, and which shall be established by Law:</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457200" y="274638"/>
            <a:ext cx="8229600" cy="6126162"/>
          </a:xfrm>
        </p:spPr>
        <p:txBody>
          <a:bodyPr/>
          <a:lstStyle/>
          <a:p>
            <a:r>
              <a:rPr lang="en-US" smtClean="0"/>
              <a:t>High level executive and judicial officials who are appointed by the President must be confirmed by the Senate. This is a legislative check on executive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6126162"/>
          </a:xfrm>
        </p:spPr>
        <p:txBody>
          <a:bodyPr/>
          <a:lstStyle/>
          <a:p>
            <a:r>
              <a:rPr lang="en-US" smtClean="0"/>
              <a:t>The central question addressed on the national and state level was the basic design of the chief executive.</a:t>
            </a:r>
            <a:br>
              <a:rPr lang="en-US" smtClean="0"/>
            </a:br>
            <a:r>
              <a:rPr lang="en-US" smtClean="0"/>
              <a:t/>
            </a:r>
            <a:br>
              <a:rPr lang="en-US" smtClean="0"/>
            </a:br>
            <a:r>
              <a:rPr lang="en-US" smtClean="0"/>
              <a:t>How can it both effective and restrained?</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Two</a:t>
            </a:r>
            <a:br>
              <a:rPr lang="en-US" dirty="0" smtClean="0"/>
            </a:br>
            <a:r>
              <a:rPr lang="en-US" dirty="0" smtClean="0"/>
              <a:t>(continued)</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457200" y="274638"/>
            <a:ext cx="8229600" cy="6126162"/>
          </a:xfrm>
        </p:spPr>
        <p:txBody>
          <a:bodyPr/>
          <a:lstStyle/>
          <a:p>
            <a:r>
              <a:rPr lang="en-US" i="1" dirty="0" smtClean="0"/>
              <a:t>. . . but the Congress may by Law vest the Appointment of such inferior Officers, as they think proper, in the President alone, in the Courts of Law, or in the Heads of Departments.</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229600" cy="6126162"/>
          </a:xfrm>
        </p:spPr>
        <p:txBody>
          <a:bodyPr/>
          <a:lstStyle/>
          <a:p>
            <a:r>
              <a:rPr lang="en-US" smtClean="0"/>
              <a:t>Lower level officials can be appointed by the President, or even lower levels officials, without Senate confirmation. </a:t>
            </a:r>
            <a:br>
              <a:rPr lang="en-US" smtClean="0"/>
            </a:br>
            <a:r>
              <a:rPr lang="en-US" smtClean="0"/>
              <a:t/>
            </a:r>
            <a:br>
              <a:rPr lang="en-US" smtClean="0"/>
            </a:br>
            <a:r>
              <a:rPr lang="en-US" smtClean="0"/>
              <a:t>This includes the process for hiring people to the civil service.</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Three</a:t>
            </a:r>
            <a:br>
              <a:rPr lang="en-US" dirty="0" smtClean="0"/>
            </a:br>
            <a:r>
              <a:rPr lang="en-US" dirty="0" smtClean="0"/>
              <a:t/>
            </a:r>
            <a:br>
              <a:rPr lang="en-US" dirty="0" smtClean="0"/>
            </a:br>
            <a:r>
              <a:rPr lang="en-US" sz="2400" dirty="0" smtClean="0">
                <a:hlinkClick r:id="rId3"/>
              </a:rPr>
              <a:t> Founders’ Constitution</a:t>
            </a:r>
            <a:r>
              <a:rPr lang="en-US" sz="2400" dirty="0" smtClean="0"/>
              <a:t>.</a:t>
            </a:r>
            <a:br>
              <a:rPr lang="en-US" sz="2400" dirty="0" smtClean="0"/>
            </a:br>
            <a:r>
              <a:rPr lang="en-US" sz="2400" dirty="0" err="1" smtClean="0"/>
              <a:t>Findlaw</a:t>
            </a:r>
            <a:r>
              <a:rPr lang="en-US" sz="2400" dirty="0" smtClean="0"/>
              <a:t>.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457200" y="274638"/>
            <a:ext cx="8229600" cy="6126162"/>
          </a:xfrm>
        </p:spPr>
        <p:txBody>
          <a:bodyPr/>
          <a:lstStyle/>
          <a:p>
            <a:r>
              <a:rPr lang="en-US" i="1" dirty="0" smtClean="0"/>
              <a:t>The President shall have Power to fill up all Vacancies that may happen during the Recess of the Senate, by granting Commissions which shall expire at the End of their next Session.</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457200" y="274638"/>
            <a:ext cx="8229600" cy="6126162"/>
          </a:xfrm>
        </p:spPr>
        <p:txBody>
          <a:bodyPr/>
          <a:lstStyle/>
          <a:p>
            <a:r>
              <a:rPr lang="en-US" dirty="0" smtClean="0"/>
              <a:t>This power is used when the Senate refuses to confirm, or consider the appointments of the president. These are called </a:t>
            </a:r>
            <a:r>
              <a:rPr lang="en-US" dirty="0" smtClean="0">
                <a:hlinkClick r:id="rId3"/>
              </a:rPr>
              <a:t>recess appointments</a:t>
            </a:r>
            <a:r>
              <a:rPr lang="en-US" dirty="0" smtClean="0"/>
              <a:t>.</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Three</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457200" y="274638"/>
            <a:ext cx="8229600" cy="6126162"/>
          </a:xfrm>
        </p:spPr>
        <p:txBody>
          <a:bodyPr/>
          <a:lstStyle/>
          <a:p>
            <a:r>
              <a:rPr lang="en-US" i="1" dirty="0" smtClean="0"/>
              <a:t>He shall from time to time give to the Congress Information of the State of the Union, and recommend to their Consideration such Measures as he shall judge necessary and expedient; . . . </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457200" y="274638"/>
            <a:ext cx="8229600" cy="6126162"/>
          </a:xfrm>
        </p:spPr>
        <p:txBody>
          <a:bodyPr/>
          <a:lstStyle/>
          <a:p>
            <a:r>
              <a:rPr lang="en-US" smtClean="0"/>
              <a:t>This is a check on the legislature. The president can help set Congress’ agenda. This is always a public event, which allows the president to use the media to go public, take a message directly to the general population.</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274638"/>
            <a:ext cx="8229600" cy="6126162"/>
          </a:xfrm>
        </p:spPr>
        <p:txBody>
          <a:bodyPr/>
          <a:lstStyle/>
          <a:p>
            <a:r>
              <a:rPr lang="en-US" dirty="0" smtClean="0"/>
              <a:t>. </a:t>
            </a:r>
            <a:r>
              <a:rPr lang="en-US" i="1" dirty="0" smtClean="0"/>
              <a:t>. . . he may, on extraordinary Occasions, convene both Houses, or either of them, and in Case of Disagreement between them, with Respect to the Time of Adjournment, he may adjourn them to such Time as he shall think proper.”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126162"/>
          </a:xfrm>
        </p:spPr>
        <p:txBody>
          <a:bodyPr/>
          <a:lstStyle/>
          <a:p>
            <a:r>
              <a:rPr lang="en-US" dirty="0" smtClean="0"/>
              <a:t>We want energy in the executive, but we also want to limit abuses of executive authority.</a:t>
            </a:r>
            <a:br>
              <a:rPr lang="en-US" dirty="0" smtClean="0"/>
            </a:br>
            <a:r>
              <a:rPr lang="en-US" dirty="0" smtClean="0"/>
              <a:t/>
            </a:r>
            <a:br>
              <a:rPr lang="en-US" dirty="0" smtClean="0"/>
            </a:br>
            <a:r>
              <a:rPr lang="en-US" dirty="0" smtClean="0"/>
              <a:t>How? What design decisions were necessary in order to determine how best to accomplish this in the long term?</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274638"/>
            <a:ext cx="8229600" cy="6126162"/>
          </a:xfrm>
        </p:spPr>
        <p:txBody>
          <a:bodyPr/>
          <a:lstStyle/>
          <a:p>
            <a:r>
              <a:rPr lang="en-US" smtClean="0"/>
              <a:t>He can call special sessions to address both chambers in order to highlight a special initiative or for some other special occasion.</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457200" y="274638"/>
            <a:ext cx="8229600" cy="6126162"/>
          </a:xfrm>
        </p:spPr>
        <p:txBody>
          <a:bodyPr/>
          <a:lstStyle/>
          <a:p>
            <a:r>
              <a:rPr lang="en-US" smtClean="0"/>
              <a:t>The power to adjourn Congress is very limited. It only occurs when a disagreement exists between the two chambers regarding when to adjourn. He lacks the power to force an adjournment over their objections. </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Three</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274638"/>
            <a:ext cx="8229600" cy="6126162"/>
          </a:xfrm>
        </p:spPr>
        <p:txBody>
          <a:bodyPr/>
          <a:lstStyle/>
          <a:p>
            <a:r>
              <a:rPr lang="en-US" i="1" dirty="0" smtClean="0"/>
              <a:t>He shall receive Ambassadors </a:t>
            </a:r>
            <a:br>
              <a:rPr lang="en-US" i="1" dirty="0" smtClean="0"/>
            </a:br>
            <a:r>
              <a:rPr lang="en-US" i="1" dirty="0" smtClean="0"/>
              <a:t>and other public Ministers; . . . </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457200" y="274638"/>
            <a:ext cx="8229600" cy="6126162"/>
          </a:xfrm>
        </p:spPr>
        <p:txBody>
          <a:bodyPr/>
          <a:lstStyle/>
          <a:p>
            <a:r>
              <a:rPr lang="en-US" smtClean="0"/>
              <a:t>The president has the unilateral power to recognize foreign countries. The Senate does not have to approve the decision. This is part of the president’s diplomatic powers as Chief of State.</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Three</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74638"/>
            <a:ext cx="8229600" cy="6126162"/>
          </a:xfrm>
        </p:spPr>
        <p:txBody>
          <a:bodyPr/>
          <a:lstStyle/>
          <a:p>
            <a:r>
              <a:rPr lang="en-US" i="1" dirty="0" smtClean="0"/>
              <a:t>. . . he shall take Care that the </a:t>
            </a:r>
            <a:br>
              <a:rPr lang="en-US" i="1" dirty="0" smtClean="0"/>
            </a:br>
            <a:r>
              <a:rPr lang="en-US" i="1" dirty="0" smtClean="0"/>
              <a:t>Laws be faithfully executed . . .  </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57200" y="274638"/>
            <a:ext cx="8229600" cy="6126162"/>
          </a:xfrm>
        </p:spPr>
        <p:txBody>
          <a:bodyPr/>
          <a:lstStyle/>
          <a:p>
            <a:r>
              <a:rPr lang="en-US" smtClean="0"/>
              <a:t>The president does not have the prerogative power to suspend the laws. He is Chief Executive and bound by the laws passed by the legislature.</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Three</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a:xfrm>
            <a:off x="457200" y="274638"/>
            <a:ext cx="8229600" cy="6126162"/>
          </a:xfrm>
        </p:spPr>
        <p:txBody>
          <a:bodyPr/>
          <a:lstStyle/>
          <a:p>
            <a:r>
              <a:rPr lang="en-US" i="1" dirty="0" smtClean="0"/>
              <a:t>. . . and shall Commission all the Officers of the United States.”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For good sources outlining these conflicts click here:  </a:t>
            </a:r>
            <a:br>
              <a:rPr lang="en-US" dirty="0" smtClean="0"/>
            </a:br>
            <a:r>
              <a:rPr lang="en-US" dirty="0" smtClean="0">
                <a:hlinkClick r:id="rId2"/>
              </a:rPr>
              <a:t/>
            </a:r>
            <a:br>
              <a:rPr lang="en-US" dirty="0" smtClean="0">
                <a:hlinkClick r:id="rId2"/>
              </a:rPr>
            </a:br>
            <a:r>
              <a:rPr lang="en-US" dirty="0" smtClean="0">
                <a:hlinkClick r:id="rId2"/>
              </a:rPr>
              <a:t>The </a:t>
            </a:r>
            <a:r>
              <a:rPr lang="en-US" dirty="0" smtClean="0">
                <a:hlinkClick r:id="rId2"/>
              </a:rPr>
              <a:t>Constitutional Convention: Day by Day Summary</a:t>
            </a:r>
            <a:r>
              <a:rPr lang="en-US" b="1" dirty="0" smtClean="0"/>
              <a:t/>
            </a:r>
            <a:br>
              <a:rPr lang="en-US" b="1" dirty="0" smtClean="0"/>
            </a:br>
            <a:r>
              <a:rPr lang="en-US" dirty="0" smtClean="0"/>
              <a:t/>
            </a:r>
            <a:br>
              <a:rPr lang="en-US" dirty="0" smtClean="0"/>
            </a:br>
            <a:r>
              <a:rPr lang="en-US" dirty="0" smtClean="0">
                <a:hlinkClick r:id="rId3"/>
              </a:rPr>
              <a:t>LOC: Federalists Papers</a:t>
            </a:r>
            <a:endParaRPr lang="en-US"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457200" y="274638"/>
            <a:ext cx="8229600" cy="6126162"/>
          </a:xfrm>
        </p:spPr>
        <p:txBody>
          <a:bodyPr/>
          <a:lstStyle/>
          <a:p>
            <a:r>
              <a:rPr lang="en-US" smtClean="0"/>
              <a:t>This is the last of the president’s constitutional military powers.</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Three</a:t>
            </a:r>
            <a:br>
              <a:rPr lang="en-US" dirty="0" smtClean="0"/>
            </a:br>
            <a:r>
              <a:rPr lang="en-US" dirty="0" smtClean="0"/>
              <a:t/>
            </a:r>
            <a:br>
              <a:rPr lang="en-US" dirty="0" smtClean="0"/>
            </a:br>
            <a:r>
              <a:rPr lang="en-US" sz="2400" dirty="0" smtClean="0"/>
              <a:t> Founders’ Constitution.</a:t>
            </a:r>
            <a:br>
              <a:rPr lang="en-US" sz="2400" dirty="0" smtClean="0"/>
            </a:br>
            <a:r>
              <a:rPr lang="en-US" sz="2400" dirty="0" err="1" smtClean="0">
                <a:hlinkClick r:id="rId3"/>
              </a:rPr>
              <a:t>Findlaw</a:t>
            </a:r>
            <a:r>
              <a:rPr lang="en-US" sz="2400" dirty="0" smtClean="0"/>
              <a:t>. </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457200" y="274638"/>
            <a:ext cx="8229600" cy="6126162"/>
          </a:xfrm>
        </p:spPr>
        <p:txBody>
          <a:bodyPr/>
          <a:lstStyle/>
          <a:p>
            <a:r>
              <a:rPr lang="en-US" i="1" dirty="0" smtClean="0"/>
              <a:t>The President, Vice President and all civil Officers of the United States, shall be removed from Office on Impeachment for, and Conviction of, Treason, Bribery, or other high Crimes and Misdemeanors.</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457200" y="274638"/>
            <a:ext cx="8229600" cy="6126162"/>
          </a:xfrm>
        </p:spPr>
        <p:txBody>
          <a:bodyPr/>
          <a:lstStyle/>
          <a:p>
            <a:r>
              <a:rPr lang="en-US" smtClean="0"/>
              <a:t>This was a check the parliament had on many executive officials that advised the monarch.</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definition of “high crimes and misdemeanors” is up for debate.</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endParaRPr lang="en-US"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Constitutional Design of the Texas Executive</a:t>
            </a:r>
            <a:endParaRPr lang="en-US"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a:xfrm>
            <a:off x="457200" y="274638"/>
            <a:ext cx="8229600" cy="6126162"/>
          </a:xfrm>
        </p:spPr>
        <p:txBody>
          <a:bodyPr/>
          <a:lstStyle/>
          <a:p>
            <a:r>
              <a:rPr lang="en-US" smtClean="0"/>
              <a:t>Article 4 of the Texas Constitution</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457200" y="274638"/>
            <a:ext cx="8229600" cy="6126162"/>
          </a:xfrm>
        </p:spPr>
        <p:txBody>
          <a:bodyPr/>
          <a:lstStyle/>
          <a:p>
            <a:r>
              <a:rPr lang="en-US" smtClean="0"/>
              <a:t>The Texas Constitution is longer and more detailed. The powers of the governor are specified further. The powers of the plural executive are also listed.</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457200" y="274638"/>
            <a:ext cx="8229600" cy="6126162"/>
          </a:xfrm>
        </p:spPr>
        <p:txBody>
          <a:bodyPr/>
          <a:lstStyle/>
          <a:p>
            <a:r>
              <a:rPr lang="en-US" smtClean="0"/>
              <a:t>Texas’ plural executive is argued to have been a response to the perceived abuses the state suffered under reconstruction as well as the alleged corruption of the administration of E.J. Davis.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design of the executive was considered on the following days:</a:t>
            </a:r>
            <a:br>
              <a:rPr lang="en-US" dirty="0" smtClean="0"/>
            </a:br>
            <a:r>
              <a:rPr lang="en-US" dirty="0" smtClean="0"/>
              <a:t/>
            </a:r>
            <a:br>
              <a:rPr lang="en-US" dirty="0" smtClean="0"/>
            </a:br>
            <a:r>
              <a:rPr lang="en-US" dirty="0" smtClean="0">
                <a:hlinkClick r:id="rId2"/>
              </a:rPr>
              <a:t>June 1</a:t>
            </a:r>
            <a:r>
              <a:rPr lang="en-US" dirty="0" smtClean="0"/>
              <a:t/>
            </a:r>
            <a:br>
              <a:rPr lang="en-US" dirty="0" smtClean="0"/>
            </a:br>
            <a:r>
              <a:rPr lang="en-US" dirty="0" smtClean="0">
                <a:hlinkClick r:id="rId3"/>
              </a:rPr>
              <a:t>June 2</a:t>
            </a:r>
            <a:r>
              <a:rPr lang="en-US" dirty="0" smtClean="0"/>
              <a:t/>
            </a:r>
            <a:br>
              <a:rPr lang="en-US" dirty="0" smtClean="0"/>
            </a:br>
            <a:r>
              <a:rPr lang="en-US" dirty="0" smtClean="0">
                <a:hlinkClick r:id="rId4"/>
              </a:rPr>
              <a:t>June 4</a:t>
            </a:r>
            <a:r>
              <a:rPr lang="en-US" dirty="0" smtClean="0"/>
              <a:t/>
            </a:r>
            <a:br>
              <a:rPr lang="en-US" dirty="0" smtClean="0"/>
            </a:br>
            <a:r>
              <a:rPr lang="en-US" dirty="0" smtClean="0">
                <a:hlinkClick r:id="rId5"/>
              </a:rPr>
              <a:t>July 17</a:t>
            </a:r>
            <a:endParaRPr lang="en-US" dirty="0"/>
          </a:p>
        </p:txBody>
      </p:sp>
    </p:spTree>
    <p:extLst>
      <p:ext uri="{BB962C8B-B14F-4D97-AF65-F5344CB8AC3E}">
        <p14:creationId xmlns:p14="http://schemas.microsoft.com/office/powerpoint/2010/main" val="9749699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457200" y="274638"/>
            <a:ext cx="8229600" cy="6126162"/>
          </a:xfrm>
        </p:spPr>
        <p:txBody>
          <a:bodyPr/>
          <a:lstStyle/>
          <a:p>
            <a:r>
              <a:rPr lang="en-US" smtClean="0"/>
              <a:t>The Texas governor’s office is generally considered to be one of the weaker ones in the country.</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457200" y="274638"/>
            <a:ext cx="8229600" cy="6126162"/>
          </a:xfrm>
        </p:spPr>
        <p:txBody>
          <a:bodyPr/>
          <a:lstStyle/>
          <a:p>
            <a:r>
              <a:rPr lang="en-US" sz="3600" smtClean="0"/>
              <a:t>Sec. 1.  OFFICERS CONSTITUTING THE EXECUTIVE DEPARTMENT. The Executive Department of the State shall consist of a Governor, who shall be the Chief Executive Officer of the State, a Lieutenant Governor, Secretary of State, Comptroller of Public Accounts, Commissioner of the General Land Office, and Attorney General. </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a:xfrm>
            <a:off x="457200" y="274638"/>
            <a:ext cx="8229600" cy="5973762"/>
          </a:xfrm>
        </p:spPr>
        <p:txBody>
          <a:bodyPr/>
          <a:lstStyle/>
          <a:p>
            <a:r>
              <a:rPr lang="en-US" sz="3600" smtClean="0"/>
              <a:t>Sec. 2.  ELECTION OF OFFICERS OF EXECUTIVE DEPARTMENT. All the above officers of the Executive Department (except Secretary of State) shall be elected by the qualified voters of the State at the time and places of election for members of the Legislature.</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a:xfrm>
            <a:off x="457200" y="274638"/>
            <a:ext cx="8229600" cy="6126162"/>
          </a:xfrm>
        </p:spPr>
        <p:txBody>
          <a:bodyPr/>
          <a:lstStyle/>
          <a:p>
            <a:r>
              <a:rPr lang="en-US" smtClean="0"/>
              <a:t>The governor originally had </a:t>
            </a:r>
            <a:br>
              <a:rPr lang="en-US" smtClean="0"/>
            </a:br>
            <a:r>
              <a:rPr lang="en-US" smtClean="0"/>
              <a:t>a two year term and rapid </a:t>
            </a:r>
            <a:br>
              <a:rPr lang="en-US" smtClean="0"/>
            </a:br>
            <a:r>
              <a:rPr lang="en-US" smtClean="0"/>
              <a:t>turnover was common. </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a:xfrm>
            <a:off x="457200" y="274638"/>
            <a:ext cx="8229600" cy="6126162"/>
          </a:xfrm>
        </p:spPr>
        <p:txBody>
          <a:bodyPr/>
          <a:lstStyle/>
          <a:p>
            <a:r>
              <a:rPr lang="en-US" smtClean="0"/>
              <a:t>Beginning in 1974, the term expanded to four years, and executive commissions established since then are appointed by the governor. This has led to an increase in the governor’s powers.</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457200" y="274638"/>
            <a:ext cx="8229600" cy="6126162"/>
          </a:xfrm>
        </p:spPr>
        <p:txBody>
          <a:bodyPr/>
          <a:lstStyle/>
          <a:p>
            <a:r>
              <a:rPr lang="en-US" smtClean="0"/>
              <a:t>The ability to make appointments to key state agencies gives the governor power that the office did not previously possess.</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457200" y="274638"/>
            <a:ext cx="8229600" cy="5973762"/>
          </a:xfrm>
        </p:spPr>
        <p:txBody>
          <a:bodyPr/>
          <a:lstStyle/>
          <a:p>
            <a:r>
              <a:rPr lang="en-US" smtClean="0"/>
              <a:t>A quick look at parts of the Texas Constitution that differ from the U.S. Constitution</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457200" y="274638"/>
            <a:ext cx="8229600" cy="5973762"/>
          </a:xfrm>
        </p:spPr>
        <p:txBody>
          <a:bodyPr/>
          <a:lstStyle/>
          <a:p>
            <a:r>
              <a:rPr lang="en-US" smtClean="0"/>
              <a:t>Sec. 11.  BOARD OF PARDONS AND PAROLES; PAROLE LAWS; REPRIEVES, COMMUTATIONS, AND PARDONS; REMISSION OF FINES AND FORFEITURES.</a:t>
            </a: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57200" y="274638"/>
            <a:ext cx="8229600" cy="5973762"/>
          </a:xfrm>
        </p:spPr>
        <p:txBody>
          <a:bodyPr/>
          <a:lstStyle/>
          <a:p>
            <a:r>
              <a:rPr lang="en-US" smtClean="0"/>
              <a:t>Sec. 11B.  CRIMINAL JUSTICE AGENCIES.</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a:xfrm>
            <a:off x="457200" y="274638"/>
            <a:ext cx="8229600" cy="5973762"/>
          </a:xfrm>
        </p:spPr>
        <p:txBody>
          <a:bodyPr/>
          <a:lstStyle/>
          <a:p>
            <a:pPr algn="l"/>
            <a:r>
              <a:rPr lang="en-US" sz="2800" smtClean="0"/>
              <a:t>Sec. 16.  LIEUTENANT GOVERNOR. (a) There shall also be a Lieutenant Governor, who shall be chosen at every election for Governor by the same voters, in the same manner, continue in office for the same time, and possess the same qualifications. The voters shall distinguish for whom they vote as Governor and for whom as Lieutenant Governor.</a:t>
            </a:r>
            <a:br>
              <a:rPr lang="en-US" sz="2800" smtClean="0"/>
            </a:br>
            <a:r>
              <a:rPr lang="en-US" sz="2800" smtClean="0"/>
              <a:t/>
            </a:r>
            <a:br>
              <a:rPr lang="en-US" sz="2800" smtClean="0"/>
            </a:br>
            <a:r>
              <a:rPr lang="en-US" sz="2800" smtClean="0"/>
              <a:t>(b)  The Lieutenant Governor shall by virtue of his office be President of the Senate, and shall have, when in Committee of the Whole, a right to debate and vote on all questions; and when the Senate is equally divided to give the casting vote.</a:t>
            </a:r>
            <a:br>
              <a:rPr lang="en-US" sz="2800" smtClean="0"/>
            </a:br>
            <a:endParaRPr lang="en-US" sz="28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a:hlinkClick r:id="rId2"/>
              </a:rPr>
              <a:t>July 18</a:t>
            </a:r>
            <a:r>
              <a:rPr lang="en-US" dirty="0"/>
              <a:t/>
            </a:r>
            <a:br>
              <a:rPr lang="en-US" dirty="0"/>
            </a:br>
            <a:r>
              <a:rPr lang="en-US" dirty="0">
                <a:hlinkClick r:id="rId3"/>
              </a:rPr>
              <a:t>July 19</a:t>
            </a:r>
            <a:r>
              <a:rPr lang="en-US" dirty="0"/>
              <a:t/>
            </a:r>
            <a:br>
              <a:rPr lang="en-US" dirty="0"/>
            </a:br>
            <a:r>
              <a:rPr lang="en-US" dirty="0">
                <a:hlinkClick r:id="rId4"/>
              </a:rPr>
              <a:t>July </a:t>
            </a:r>
            <a:r>
              <a:rPr lang="en-US" dirty="0" smtClean="0">
                <a:hlinkClick r:id="rId4"/>
              </a:rPr>
              <a:t>20</a:t>
            </a:r>
            <a:r>
              <a:rPr lang="en-US" dirty="0" smtClean="0"/>
              <a:t/>
            </a:r>
            <a:br>
              <a:rPr lang="en-US" dirty="0" smtClean="0"/>
            </a:br>
            <a:r>
              <a:rPr lang="en-US" dirty="0" smtClean="0">
                <a:hlinkClick r:id="rId5"/>
              </a:rPr>
              <a:t>July 26</a:t>
            </a:r>
            <a:r>
              <a:rPr lang="en-US" dirty="0" smtClean="0"/>
              <a:t/>
            </a:r>
            <a:br>
              <a:rPr lang="en-US" dirty="0" smtClean="0"/>
            </a:br>
            <a:r>
              <a:rPr lang="en-US" dirty="0" smtClean="0">
                <a:hlinkClick r:id="rId6"/>
              </a:rPr>
              <a:t>August 20</a:t>
            </a:r>
            <a:r>
              <a:rPr lang="en-US" dirty="0" smtClean="0"/>
              <a:t/>
            </a:r>
            <a:br>
              <a:rPr lang="en-US" dirty="0" smtClean="0"/>
            </a:br>
            <a:r>
              <a:rPr lang="en-US" dirty="0" smtClean="0">
                <a:hlinkClick r:id="rId7"/>
              </a:rPr>
              <a:t>August 24</a:t>
            </a:r>
            <a:endParaRPr lang="en-US" dirty="0"/>
          </a:p>
        </p:txBody>
      </p:sp>
    </p:spTree>
    <p:extLst>
      <p:ext uri="{BB962C8B-B14F-4D97-AF65-F5344CB8AC3E}">
        <p14:creationId xmlns:p14="http://schemas.microsoft.com/office/powerpoint/2010/main" val="83029034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457200" y="274638"/>
            <a:ext cx="8229600" cy="5973762"/>
          </a:xfrm>
        </p:spPr>
        <p:txBody>
          <a:bodyPr/>
          <a:lstStyle/>
          <a:p>
            <a:pPr algn="l"/>
            <a:r>
              <a:rPr lang="en-US" sz="3200" smtClean="0"/>
              <a:t>Sec. 21.  SECRETARY OF STATE. There shall be a Secretary of State, who shall be appointed by the Governor, by and with the advice and consent of the Senate, and who shall continue in office during the term of service of the Governor. He shall authenticate the publication of the laws, and keep a fair register of all official acts and proceedings of the Governor, and shall, when required, lay the same and all papers, minutes and vouchers relative thereto</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457200" y="274638"/>
            <a:ext cx="8229600" cy="5973762"/>
          </a:xfrm>
        </p:spPr>
        <p:txBody>
          <a:bodyPr/>
          <a:lstStyle/>
          <a:p>
            <a:pPr algn="l"/>
            <a:r>
              <a:rPr lang="en-US" sz="3200" smtClean="0"/>
              <a:t>Sec. 22.  ATTORNEY GENERAL. The Attorney General shall represent the State in all suits and pleas in the Supreme Court of the State in which the State may be a party, and shall especially inquire into the charter rights of all private corporations, and from time to time, in the name of the State, take such action in the courts as may be proper and necessary to prevent any private corporation from exercising any power or demanding or collecting any species of taxes, tolls, freight or wharfage not authorized by law. </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274638"/>
            <a:ext cx="8229600" cy="5973762"/>
          </a:xfrm>
        </p:spPr>
        <p:txBody>
          <a:bodyPr/>
          <a:lstStyle/>
          <a:p>
            <a:pPr algn="l"/>
            <a:r>
              <a:rPr lang="en-US" sz="3600" smtClean="0"/>
              <a:t>He shall, whenever sufficient cause exists, seek a judicial forfeiture of such charters, unless otherwise expressly directed by law, and give legal advice in writing to the Governor and other executive officers, when requested by them, and perform such other duties as may be required by law.</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274638"/>
            <a:ext cx="8229600" cy="6126162"/>
          </a:xfrm>
        </p:spPr>
        <p:txBody>
          <a:bodyPr/>
          <a:lstStyle/>
          <a:p>
            <a:r>
              <a:rPr lang="en-US" smtClean="0"/>
              <a:t>Local Executives</a:t>
            </a:r>
            <a:br>
              <a:rPr lang="en-US" smtClean="0"/>
            </a:br>
            <a:r>
              <a:rPr lang="en-US" smtClean="0"/>
              <a:t/>
            </a:r>
            <a:br>
              <a:rPr lang="en-US" smtClean="0"/>
            </a:br>
            <a:r>
              <a:rPr lang="en-US" smtClean="0"/>
              <a:t>Mayor</a:t>
            </a:r>
            <a:br>
              <a:rPr lang="en-US" smtClean="0"/>
            </a:br>
            <a:r>
              <a:rPr lang="en-US" smtClean="0"/>
              <a:t>City Managers</a:t>
            </a:r>
            <a:br>
              <a:rPr lang="en-US" smtClean="0"/>
            </a:br>
            <a:r>
              <a:rPr lang="en-US" smtClean="0"/>
              <a:t>County Judges</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457200" y="274638"/>
            <a:ext cx="8229600" cy="5973762"/>
          </a:xfrm>
        </p:spPr>
        <p:txBody>
          <a:bodyPr/>
          <a:lstStyle/>
          <a:p>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hlinkClick r:id="rId2"/>
              </a:rPr>
              <a:t>August </a:t>
            </a:r>
            <a:r>
              <a:rPr lang="en-US" dirty="0">
                <a:hlinkClick r:id="rId2"/>
              </a:rPr>
              <a:t>25</a:t>
            </a:r>
            <a:r>
              <a:rPr lang="en-US" dirty="0"/>
              <a:t/>
            </a:r>
            <a:br>
              <a:rPr lang="en-US" dirty="0"/>
            </a:br>
            <a:r>
              <a:rPr lang="en-US" dirty="0">
                <a:hlinkClick r:id="rId3"/>
              </a:rPr>
              <a:t>August 27</a:t>
            </a:r>
            <a:r>
              <a:rPr lang="en-US" dirty="0"/>
              <a:t/>
            </a:r>
            <a:br>
              <a:rPr lang="en-US" dirty="0"/>
            </a:br>
            <a:r>
              <a:rPr lang="en-US" dirty="0">
                <a:hlinkClick r:id="rId4"/>
              </a:rPr>
              <a:t>September 4</a:t>
            </a:r>
            <a:r>
              <a:rPr lang="en-US" dirty="0"/>
              <a:t/>
            </a:r>
            <a:br>
              <a:rPr lang="en-US" dirty="0"/>
            </a:br>
            <a:r>
              <a:rPr lang="en-US" dirty="0">
                <a:hlinkClick r:id="rId5"/>
              </a:rPr>
              <a:t>September 6</a:t>
            </a:r>
            <a:r>
              <a:rPr lang="en-US" dirty="0"/>
              <a:t/>
            </a:r>
            <a:br>
              <a:rPr lang="en-US" dirty="0"/>
            </a:br>
            <a:r>
              <a:rPr lang="en-US" dirty="0">
                <a:hlinkClick r:id="rId6"/>
              </a:rPr>
              <a:t>September </a:t>
            </a:r>
            <a:r>
              <a:rPr lang="en-US" dirty="0" smtClean="0">
                <a:hlinkClick r:id="rId6"/>
              </a:rPr>
              <a:t>7</a:t>
            </a:r>
            <a:r>
              <a:rPr lang="en-US" dirty="0" smtClean="0"/>
              <a:t/>
            </a:r>
            <a:br>
              <a:rPr lang="en-US" dirty="0" smtClean="0"/>
            </a:br>
            <a:r>
              <a:rPr lang="en-US" dirty="0">
                <a:hlinkClick r:id="rId7"/>
              </a:rPr>
              <a:t>September 8</a:t>
            </a:r>
            <a:endParaRPr lang="en-US" dirty="0"/>
          </a:p>
        </p:txBody>
      </p:sp>
    </p:spTree>
    <p:extLst>
      <p:ext uri="{BB962C8B-B14F-4D97-AF65-F5344CB8AC3E}">
        <p14:creationId xmlns:p14="http://schemas.microsoft.com/office/powerpoint/2010/main" val="830290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sample of issues debated during the convention</a:t>
            </a:r>
            <a:endParaRPr lang="en-US" dirty="0"/>
          </a:p>
        </p:txBody>
      </p:sp>
    </p:spTree>
    <p:extLst>
      <p:ext uri="{BB962C8B-B14F-4D97-AF65-F5344CB8AC3E}">
        <p14:creationId xmlns:p14="http://schemas.microsoft.com/office/powerpoint/2010/main" val="1637040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the last section we discussed the development of the executive branch from the Norman Invasion through the British Bill of Rights, and the problems of executive power as explained in the Declaration of Independence.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1 - The idea of a singular executive was </a:t>
            </a:r>
            <a:r>
              <a:rPr lang="en-US" dirty="0" smtClean="0">
                <a:hlinkClick r:id="rId2"/>
              </a:rPr>
              <a:t>introduced immediately</a:t>
            </a:r>
            <a:r>
              <a:rPr lang="en-US" dirty="0" smtClean="0"/>
              <a:t> and was subject to great debate from the start.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6049962"/>
          </a:xfrm>
        </p:spPr>
        <p:txBody>
          <a:bodyPr/>
          <a:lstStyle/>
          <a:p>
            <a:pPr eaLnBrk="1" hangingPunct="1"/>
            <a:r>
              <a:rPr lang="en-US" dirty="0" smtClean="0"/>
              <a:t>The virtues of the singular design:</a:t>
            </a:r>
            <a:br>
              <a:rPr lang="en-US" dirty="0" smtClean="0"/>
            </a:br>
            <a:r>
              <a:rPr lang="en-US" dirty="0" smtClean="0"/>
              <a:t/>
            </a:r>
            <a:br>
              <a:rPr lang="en-US" dirty="0" smtClean="0"/>
            </a:br>
            <a:r>
              <a:rPr lang="en-US" dirty="0" smtClean="0"/>
              <a:t>Unity, Consistency, Effectiveness</a:t>
            </a: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But an elected executive could turn into a monarchy, and elected monarchies are “the worst kind.”</a:t>
            </a:r>
            <a:endParaRPr lang="en-US" dirty="0"/>
          </a:p>
        </p:txBody>
      </p:sp>
    </p:spTree>
    <p:extLst>
      <p:ext uri="{BB962C8B-B14F-4D97-AF65-F5344CB8AC3E}">
        <p14:creationId xmlns:p14="http://schemas.microsoft.com/office/powerpoint/2010/main" val="1633807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6126162"/>
          </a:xfrm>
        </p:spPr>
        <p:txBody>
          <a:bodyPr/>
          <a:lstStyle/>
          <a:p>
            <a:pPr eaLnBrk="1" hangingPunct="1"/>
            <a:r>
              <a:rPr lang="en-US" dirty="0" smtClean="0"/>
              <a:t>2 - Should </a:t>
            </a:r>
            <a:r>
              <a:rPr lang="en-US" dirty="0" smtClean="0"/>
              <a:t>the president be elected by a direct vote by the general population, or some other method?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6049962"/>
          </a:xfrm>
        </p:spPr>
        <p:txBody>
          <a:bodyPr/>
          <a:lstStyle/>
          <a:p>
            <a:r>
              <a:rPr lang="en-US" smtClean="0"/>
              <a:t>A direct connection to the general population might allow the president to gain the popular support that would allow for increases in power.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Again, the principle </a:t>
            </a:r>
            <a:br>
              <a:rPr lang="en-US" dirty="0" smtClean="0"/>
            </a:br>
            <a:r>
              <a:rPr lang="en-US" dirty="0" smtClean="0"/>
              <a:t>lesson from history: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Julius Caesar</a:t>
            </a:r>
            <a:r>
              <a:rPr lang="en-US" dirty="0" smtClean="0"/>
              <a:t/>
            </a:r>
            <a:br>
              <a:rPr lang="en-US" dirty="0" smtClean="0"/>
            </a:br>
            <a:r>
              <a:rPr lang="en-US" dirty="0" smtClean="0"/>
              <a:t/>
            </a:r>
            <a:br>
              <a:rPr lang="en-US" dirty="0" smtClean="0"/>
            </a:br>
            <a:r>
              <a:rPr lang="en-US" dirty="0" smtClean="0"/>
              <a:t>He gained power by stirring popular opposition to the Senate. By doing so he undermined the vitality of the Roman Republic.</a:t>
            </a:r>
            <a:br>
              <a:rPr lang="en-US" dirty="0" smtClean="0"/>
            </a:br>
            <a:r>
              <a:rPr lang="en-US" dirty="0" smtClean="0"/>
              <a:t/>
            </a:r>
            <a:br>
              <a:rPr lang="en-US" dirty="0" smtClean="0"/>
            </a:br>
            <a:r>
              <a:rPr lang="en-US" sz="2800" dirty="0" smtClean="0"/>
              <a:t>(is this a lesson?)</a:t>
            </a:r>
            <a:endParaRPr lang="en-US"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5973762"/>
          </a:xfrm>
        </p:spPr>
        <p:txBody>
          <a:bodyPr/>
          <a:lstStyle/>
          <a:p>
            <a:r>
              <a:rPr lang="en-US" dirty="0" smtClean="0"/>
              <a:t>The general public has had a peculiar tendency over history to support the establishment of strong executive authority.</a:t>
            </a:r>
            <a:br>
              <a:rPr lang="en-US" dirty="0" smtClean="0"/>
            </a:br>
            <a:r>
              <a:rPr lang="en-US" dirty="0" smtClean="0"/>
              <a:t/>
            </a:r>
            <a:br>
              <a:rPr lang="en-US" dirty="0" smtClean="0"/>
            </a:br>
            <a:r>
              <a:rPr lang="en-US" dirty="0" smtClean="0"/>
              <a:t>Napoleon, Stalin, Hitler …</a:t>
            </a:r>
            <a:br>
              <a:rPr lang="en-US" dirty="0" smtClean="0"/>
            </a:br>
            <a:r>
              <a:rPr lang="en-US" dirty="0" smtClean="0"/>
              <a:t/>
            </a:r>
            <a:br>
              <a:rPr lang="en-US" dirty="0" smtClean="0"/>
            </a:br>
            <a:r>
              <a:rPr lang="en-US" sz="2400" dirty="0" smtClean="0"/>
              <a:t>See the Wikipedia entry on </a:t>
            </a:r>
            <a:r>
              <a:rPr lang="en-US" sz="2400" dirty="0" err="1" smtClean="0">
                <a:hlinkClick r:id="rId2"/>
              </a:rPr>
              <a:t>Populares</a:t>
            </a:r>
            <a:r>
              <a:rPr lang="en-US" sz="2400" dirty="0" smtClean="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126162"/>
          </a:xfrm>
        </p:spPr>
        <p:txBody>
          <a:bodyPr/>
          <a:lstStyle/>
          <a:p>
            <a:r>
              <a:rPr lang="en-US" smtClean="0"/>
              <a:t>An indirect connection between the executive and the people would moderate this tendency, but potentially allow executive power to become intertwined with whatever institution selected the office.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5973762"/>
          </a:xfrm>
        </p:spPr>
        <p:txBody>
          <a:bodyPr/>
          <a:lstStyle/>
          <a:p>
            <a:r>
              <a:rPr lang="en-US" dirty="0" smtClean="0"/>
              <a:t>An electoral college – where individuals are selected to only elect a president and nothing else – would be less likely than other institutions to become intertwined with the executive.</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One of the principle points made was that over the course of British history executive departments (what we could refer to as “the state”) were developed.</a:t>
            </a:r>
            <a:br>
              <a:rPr lang="en-US" dirty="0" smtClean="0"/>
            </a:br>
            <a:r>
              <a:rPr lang="en-US" dirty="0" smtClean="0"/>
              <a:t/>
            </a:r>
            <a:br>
              <a:rPr lang="en-US" dirty="0" smtClean="0"/>
            </a:br>
            <a:r>
              <a:rPr lang="en-US" dirty="0" smtClean="0"/>
              <a:t>These made it easier for the monarch to implement the law. </a:t>
            </a:r>
            <a:endParaRPr lang="en-US" dirty="0"/>
          </a:p>
        </p:txBody>
      </p:sp>
    </p:spTree>
    <p:extLst>
      <p:ext uri="{BB962C8B-B14F-4D97-AF65-F5344CB8AC3E}">
        <p14:creationId xmlns:p14="http://schemas.microsoft.com/office/powerpoint/2010/main" val="10083954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6126162"/>
          </a:xfrm>
        </p:spPr>
        <p:txBody>
          <a:bodyPr/>
          <a:lstStyle/>
          <a:p>
            <a:r>
              <a:rPr lang="en-US" smtClean="0"/>
              <a:t>3 - What control should the president have over the bureaucracy?</a:t>
            </a:r>
            <a:br>
              <a:rPr lang="en-US" smtClean="0"/>
            </a:br>
            <a:r>
              <a:rPr lang="en-US" smtClean="0"/>
              <a:t/>
            </a:r>
            <a:br>
              <a:rPr lang="en-US" smtClean="0"/>
            </a:br>
            <a:r>
              <a:rPr lang="en-US" smtClean="0"/>
              <a:t>Should the office have the sole power of appointment? Or should some other institution?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6049962"/>
          </a:xfrm>
        </p:spPr>
        <p:txBody>
          <a:bodyPr/>
          <a:lstStyle/>
          <a:p>
            <a:r>
              <a:rPr lang="en-US" smtClean="0"/>
              <a:t>Presidential control allows the institution greater control over the implementation of laws, but also allows the bureaucracy to be used for the personal needs of the president.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6049962"/>
          </a:xfrm>
        </p:spPr>
        <p:txBody>
          <a:bodyPr/>
          <a:lstStyle/>
          <a:p>
            <a:r>
              <a:rPr lang="en-US" dirty="0" smtClean="0"/>
              <a:t>The bureaucracy needs to be both professional and independent.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126162"/>
          </a:xfrm>
        </p:spPr>
        <p:txBody>
          <a:bodyPr/>
          <a:lstStyle/>
          <a:p>
            <a:pPr eaLnBrk="1" hangingPunct="1"/>
            <a:r>
              <a:rPr lang="en-US" smtClean="0"/>
              <a:t>4 - What relationship should the executive have with the other branches?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6126162"/>
          </a:xfrm>
        </p:spPr>
        <p:txBody>
          <a:bodyPr/>
          <a:lstStyle/>
          <a:p>
            <a:r>
              <a:rPr lang="en-US" smtClean="0"/>
              <a:t>Checks and Balances</a:t>
            </a:r>
            <a:br>
              <a:rPr lang="en-US" smtClean="0"/>
            </a:br>
            <a:r>
              <a:rPr lang="en-US" smtClean="0"/>
              <a:t/>
            </a:r>
            <a:br>
              <a:rPr lang="en-US" smtClean="0"/>
            </a:br>
            <a:r>
              <a:rPr lang="en-US" smtClean="0"/>
              <a:t>Each branch is given the power to resist potential effort of the executive to control them.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dirty="0" smtClean="0"/>
              <a:t>The executive helps limit the power of the legislative and judicial branches.</a:t>
            </a:r>
            <a:br>
              <a:rPr lang="en-US" dirty="0" smtClean="0"/>
            </a:br>
            <a:r>
              <a:rPr lang="en-US" dirty="0" smtClean="0"/>
              <a:t/>
            </a:r>
            <a:br>
              <a:rPr lang="en-US" dirty="0" smtClean="0"/>
            </a:br>
            <a:r>
              <a:rPr lang="en-US" dirty="0" smtClean="0"/>
              <a:t>It is also limited by them.</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Constitutional language</a:t>
            </a:r>
            <a:br>
              <a:rPr lang="en-US" dirty="0" smtClean="0"/>
            </a:br>
            <a:r>
              <a:rPr lang="en-US" dirty="0" smtClean="0"/>
              <a:t/>
            </a:r>
            <a:br>
              <a:rPr lang="en-US" dirty="0" smtClean="0"/>
            </a:br>
            <a:r>
              <a:rPr lang="en-US" dirty="0" smtClean="0"/>
              <a:t>I’d advise that you open up the following links in order to get an idea of what the design of each institution looks like.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6126162"/>
          </a:xfrm>
        </p:spPr>
        <p:txBody>
          <a:bodyPr/>
          <a:lstStyle/>
          <a:p>
            <a:pPr eaLnBrk="1" hangingPunct="1"/>
            <a:r>
              <a:rPr lang="en-US" dirty="0" smtClean="0"/>
              <a:t>The Constitutional Design of the Unites States Executive:</a:t>
            </a:r>
            <a:br>
              <a:rPr lang="en-US" dirty="0" smtClean="0"/>
            </a:br>
            <a:r>
              <a:rPr lang="en-US" dirty="0" smtClean="0"/>
              <a:t/>
            </a:r>
            <a:br>
              <a:rPr lang="en-US" dirty="0" smtClean="0"/>
            </a:br>
            <a:r>
              <a:rPr lang="en-US" dirty="0" smtClean="0">
                <a:hlinkClick r:id="rId3"/>
              </a:rPr>
              <a:t>Article 2 of the U.S. Constitution</a:t>
            </a:r>
            <a:r>
              <a:rPr lang="en-US" dirty="0" smtClean="0"/>
              <a:t> </a:t>
            </a:r>
            <a:br>
              <a:rPr lang="en-US" dirty="0" smtClean="0"/>
            </a:br>
            <a:r>
              <a:rPr lang="en-US" dirty="0" smtClean="0"/>
              <a:t/>
            </a:r>
            <a:br>
              <a:rPr lang="en-US" dirty="0" smtClean="0"/>
            </a:br>
            <a:r>
              <a:rPr lang="en-US" dirty="0" smtClean="0"/>
              <a:t>4 sections - 1,072 words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5973762"/>
          </a:xfrm>
        </p:spPr>
        <p:txBody>
          <a:bodyPr/>
          <a:lstStyle/>
          <a:p>
            <a:r>
              <a:rPr lang="en-US" dirty="0" smtClean="0"/>
              <a:t>The Constitutional Design of the Texas Executive:</a:t>
            </a:r>
            <a:br>
              <a:rPr lang="en-US" dirty="0" smtClean="0"/>
            </a:br>
            <a:r>
              <a:rPr lang="en-US" dirty="0" smtClean="0"/>
              <a:t/>
            </a:r>
            <a:br>
              <a:rPr lang="en-US" dirty="0" smtClean="0"/>
            </a:br>
            <a:r>
              <a:rPr lang="en-US" dirty="0" smtClean="0">
                <a:hlinkClick r:id="rId2"/>
              </a:rPr>
              <a:t> Article 4 of the Texas Constitution</a:t>
            </a:r>
            <a:r>
              <a:rPr lang="en-US" dirty="0" smtClean="0"/>
              <a:t> </a:t>
            </a:r>
            <a:br>
              <a:rPr lang="en-US" dirty="0" smtClean="0"/>
            </a:br>
            <a:r>
              <a:rPr lang="en-US" dirty="0" smtClean="0"/>
              <a:t/>
            </a:r>
            <a:br>
              <a:rPr lang="en-US" dirty="0" smtClean="0"/>
            </a:br>
            <a:r>
              <a:rPr lang="en-US" dirty="0" smtClean="0"/>
              <a:t>26 sections - 4,243 words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5973762"/>
          </a:xfrm>
        </p:spPr>
        <p:txBody>
          <a:bodyPr/>
          <a:lstStyle/>
          <a:p>
            <a:r>
              <a:rPr lang="en-US" smtClean="0"/>
              <a:t>As with the legislative branches, the design of the United States executive is vague and open ended while the Texas executive is precise and limited.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It also allowed for abuse – which led to the opposition of the House of Commons, the signing of the English Bill of Rights, and the establishment of the constitutional monarchy.</a:t>
            </a:r>
            <a:endParaRPr lang="en-US" dirty="0"/>
          </a:p>
        </p:txBody>
      </p:sp>
    </p:spTree>
    <p:extLst>
      <p:ext uri="{BB962C8B-B14F-4D97-AF65-F5344CB8AC3E}">
        <p14:creationId xmlns:p14="http://schemas.microsoft.com/office/powerpoint/2010/main" val="3910518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126162"/>
          </a:xfrm>
        </p:spPr>
        <p:txBody>
          <a:bodyPr/>
          <a:lstStyle/>
          <a:p>
            <a:r>
              <a:rPr lang="en-US" dirty="0" smtClean="0"/>
              <a:t>Here’s a walk through the national Constitution.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One</a:t>
            </a:r>
            <a:br>
              <a:rPr lang="en-US" dirty="0" smtClean="0"/>
            </a:br>
            <a:r>
              <a:rPr lang="en-US" dirty="0" smtClean="0"/>
              <a:t/>
            </a:r>
            <a:br>
              <a:rPr lang="en-US" dirty="0" smtClean="0"/>
            </a:br>
            <a:r>
              <a:rPr lang="en-US" sz="2400" dirty="0" smtClean="0"/>
              <a:t>For further information about presidential power read </a:t>
            </a:r>
            <a:br>
              <a:rPr lang="en-US" sz="2400" dirty="0" smtClean="0"/>
            </a:br>
            <a:r>
              <a:rPr lang="en-US" sz="2400" dirty="0" smtClean="0">
                <a:hlinkClick r:id="rId3"/>
              </a:rPr>
              <a:t>The Power and the Scope of Presidential Power</a:t>
            </a:r>
            <a:r>
              <a:rPr lang="en-US" sz="2400" dirty="0" smtClean="0"/>
              <a:t>.</a:t>
            </a:r>
            <a:br>
              <a:rPr lang="en-US" sz="2400" dirty="0" smtClean="0"/>
            </a:br>
            <a:r>
              <a:rPr lang="en-US" sz="2400" dirty="0" smtClean="0">
                <a:hlinkClick r:id="rId4"/>
              </a:rPr>
              <a:t>Background from the Founders’ Constitution</a:t>
            </a:r>
            <a:r>
              <a:rPr lang="en-US" sz="2400" dirty="0" smtClean="0"/>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6126162"/>
          </a:xfrm>
        </p:spPr>
        <p:txBody>
          <a:bodyPr/>
          <a:lstStyle/>
          <a:p>
            <a:pPr eaLnBrk="1" hangingPunct="1"/>
            <a:r>
              <a:rPr lang="en-US" i="1" dirty="0" smtClean="0"/>
              <a:t>The Executive power shall be vested in a President of the United States of America . .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6126162"/>
          </a:xfrm>
        </p:spPr>
        <p:txBody>
          <a:bodyPr/>
          <a:lstStyle/>
          <a:p>
            <a:r>
              <a:rPr lang="en-US" dirty="0" smtClean="0"/>
              <a:t>This is the </a:t>
            </a:r>
            <a:r>
              <a:rPr lang="en-US" dirty="0" smtClean="0">
                <a:hlinkClick r:id="rId3"/>
              </a:rPr>
              <a:t>vesting clause</a:t>
            </a:r>
            <a:r>
              <a:rPr lang="en-US" dirty="0" smtClean="0"/>
              <a:t>. It vests executive power in a single individual. This, in very simple language, establishes the singular executive.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Hamilton was a strong proponent of an energetic executive, a singular form was one of the factors necessary to allow for energy.</a:t>
            </a:r>
            <a:br>
              <a:rPr lang="en-US" dirty="0" smtClean="0"/>
            </a:br>
            <a:r>
              <a:rPr lang="en-US" dirty="0" smtClean="0"/>
              <a:t/>
            </a:r>
            <a:br>
              <a:rPr lang="en-US" dirty="0" smtClean="0"/>
            </a:br>
            <a:r>
              <a:rPr lang="en-US" dirty="0" smtClean="0">
                <a:hlinkClick r:id="rId2"/>
              </a:rPr>
              <a:t> Federalist #70</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z="3600" dirty="0" smtClean="0"/>
              <a:t>“The ingredients which constitute energy in the Executive are, first, unity; secondly, duration; thirdly, an adequate provision for its support; fourthly, competent powers.</a:t>
            </a:r>
            <a:br>
              <a:rPr lang="en-US" sz="3600" dirty="0" smtClean="0"/>
            </a:br>
            <a:r>
              <a:rPr lang="en-US" sz="3600" dirty="0" smtClean="0"/>
              <a:t/>
            </a:r>
            <a:br>
              <a:rPr lang="en-US" sz="3600" dirty="0" smtClean="0"/>
            </a:br>
            <a:r>
              <a:rPr lang="en-US" sz="3600" dirty="0" smtClean="0"/>
              <a:t>The ingredients which constitute safety in the republican sense are, first, a due dependence on the people, secondly, a due responsibility.”</a:t>
            </a:r>
            <a:endParaRPr lang="en-US" sz="3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3600" dirty="0" smtClean="0"/>
              <a:t>“That unity is conducive to energy will not be disputed. Decision, activity, secrecy, and dispatch will generally characterize the proceedings of one man in a much more eminent degree than the proceedings of any greater number; and in proportion as the number is increased, these qualities will be diminished.”</a:t>
            </a:r>
            <a:endParaRPr lang="en-US" sz="36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Some proposals were made for an executive council.</a:t>
            </a:r>
            <a:br>
              <a:rPr lang="en-US" dirty="0" smtClean="0"/>
            </a:br>
            <a:r>
              <a:rPr lang="en-US" dirty="0" smtClean="0"/>
              <a:t/>
            </a:r>
            <a:br>
              <a:rPr lang="en-US" dirty="0" smtClean="0"/>
            </a:br>
            <a:r>
              <a:rPr lang="en-US" dirty="0" smtClean="0"/>
              <a:t>Others argued this would be too weak and indecisive to effectively implement the laws passed by Congress.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Note that there is no qualifier on his the extent of executive power (no phrase like “herein granted” which we saw in Article One) as there is with the legislative power. </a:t>
            </a:r>
            <a:br>
              <a:rPr lang="en-US" dirty="0" smtClean="0"/>
            </a:br>
            <a:r>
              <a:rPr lang="en-US" dirty="0" smtClean="0"/>
              <a:t/>
            </a:r>
            <a:br>
              <a:rPr lang="en-US" dirty="0" smtClean="0"/>
            </a:br>
            <a:r>
              <a:rPr lang="en-US" dirty="0" smtClean="0"/>
              <a:t>Is there significance to this?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126162"/>
          </a:xfrm>
        </p:spPr>
        <p:txBody>
          <a:bodyPr/>
          <a:lstStyle/>
          <a:p>
            <a:pPr eaLnBrk="1" hangingPunct="1"/>
            <a:r>
              <a:rPr lang="en-US" smtClean="0"/>
              <a:t>Some argue yes, it means that the president possesses all executive power.</a:t>
            </a:r>
            <a:br>
              <a:rPr lang="en-US" smtClean="0"/>
            </a:br>
            <a:r>
              <a:rPr lang="en-US" smtClean="0"/>
              <a:t/>
            </a:r>
            <a:br>
              <a:rPr lang="en-US" smtClean="0"/>
            </a:br>
            <a:r>
              <a:rPr lang="en-US" smtClean="0">
                <a:hlinkClick r:id="rId3"/>
              </a:rPr>
              <a:t>The Unitary Executive Theory</a:t>
            </a: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grievances listed in the Declaration of Independence argued that the king was usurping colonial executive power. The colonists would no longer be able to execute the law, it would be done for them.</a:t>
            </a:r>
            <a:endParaRPr lang="en-US" dirty="0"/>
          </a:p>
        </p:txBody>
      </p:sp>
    </p:spTree>
    <p:extLst>
      <p:ext uri="{BB962C8B-B14F-4D97-AF65-F5344CB8AC3E}">
        <p14:creationId xmlns:p14="http://schemas.microsoft.com/office/powerpoint/2010/main" val="38943295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strong version of this theory holds that the Congress has little power to interfere with how the president implements laws, but others argue this violates the checks and balances and allows for tyrannical power to evolve in the office.</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6126162"/>
          </a:xfrm>
        </p:spPr>
        <p:txBody>
          <a:bodyPr/>
          <a:lstStyle/>
          <a:p>
            <a:pPr eaLnBrk="1" hangingPunct="1"/>
            <a:r>
              <a:rPr lang="en-US" smtClean="0"/>
              <a:t>There is debate regarding how extensive this power should be, especially when it comes to the inherent powers of the commander-in-chief.</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6126162"/>
          </a:xfrm>
        </p:spPr>
        <p:txBody>
          <a:bodyPr/>
          <a:lstStyle/>
          <a:p>
            <a:r>
              <a:rPr lang="en-US" dirty="0" smtClean="0"/>
              <a:t>The </a:t>
            </a:r>
            <a:r>
              <a:rPr lang="en-US" dirty="0" smtClean="0">
                <a:hlinkClick r:id="rId3"/>
              </a:rPr>
              <a:t>Inherent Powers</a:t>
            </a:r>
            <a:r>
              <a:rPr lang="en-US" dirty="0" smtClean="0"/>
              <a:t> can include anything a commander in chief thinks is necessary to successfully fight a war. Often these can involve the suspensions of civil liberties and the allowance of unreasonable searches and seizures and detention without due process.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One</a:t>
            </a:r>
            <a:br>
              <a:rPr lang="en-US" dirty="0" smtClean="0"/>
            </a:br>
            <a:r>
              <a:rPr lang="en-US" dirty="0" smtClean="0"/>
              <a:t/>
            </a:r>
            <a:br>
              <a:rPr lang="en-US" dirty="0" smtClean="0"/>
            </a:br>
            <a:r>
              <a:rPr lang="en-US" dirty="0" smtClean="0"/>
              <a:t>Continued . . . </a:t>
            </a:r>
            <a:endParaRPr lang="en-US" sz="24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126162"/>
          </a:xfrm>
        </p:spPr>
        <p:txBody>
          <a:bodyPr/>
          <a:lstStyle/>
          <a:p>
            <a:pPr eaLnBrk="1" hangingPunct="1"/>
            <a:r>
              <a:rPr lang="en-US" i="1" dirty="0" smtClean="0"/>
              <a:t>. . . He shall hold office during the term of four years, and together with the Vice President, chosen for the same term, be elected as follows</a:t>
            </a:r>
            <a:r>
              <a:rPr lang="en-US" dirty="0" smtClean="0"/>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This refers to the term of office as well as the means that the office is elected.</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Four Year Term was considered to be too short for those who wished an active government or too long for those who feared tyranny.</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hlinkClick r:id="rId2"/>
              </a:rPr>
              <a:t>From Cato number 4</a:t>
            </a:r>
            <a:r>
              <a:rPr lang="en-US" dirty="0" smtClean="0"/>
              <a:t>: </a:t>
            </a:r>
            <a:br>
              <a:rPr lang="en-US" dirty="0" smtClean="0"/>
            </a:br>
            <a:r>
              <a:rPr lang="en-US" dirty="0" smtClean="0"/>
              <a:t/>
            </a:r>
            <a:br>
              <a:rPr lang="en-US" dirty="0" smtClean="0"/>
            </a:br>
            <a:r>
              <a:rPr lang="en-US" dirty="0" smtClean="0"/>
              <a:t>It is remarked by Montesquieu, in treating of republics, that </a:t>
            </a:r>
            <a:r>
              <a:rPr lang="en-US" i="1" dirty="0" smtClean="0"/>
              <a:t>in all magistracies, the greatness of the power must be compensated by the brevity of the duration; and that a longer time than a year, would be dangerous.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But annual terms can be ineffective. </a:t>
            </a:r>
            <a:br>
              <a:rPr lang="en-US" dirty="0" smtClean="0"/>
            </a:br>
            <a:r>
              <a:rPr lang="en-US" dirty="0" smtClean="0"/>
              <a:t/>
            </a:r>
            <a:br>
              <a:rPr lang="en-US" dirty="0" smtClean="0"/>
            </a:br>
            <a:r>
              <a:rPr lang="en-US" dirty="0" smtClean="0"/>
              <a:t>How short is too short?</a:t>
            </a:r>
            <a:br>
              <a:rPr lang="en-US" dirty="0" smtClean="0"/>
            </a:br>
            <a:r>
              <a:rPr lang="en-US" dirty="0" smtClean="0"/>
              <a:t/>
            </a:r>
            <a:br>
              <a:rPr lang="en-US" dirty="0" smtClean="0"/>
            </a:br>
            <a:r>
              <a:rPr lang="en-US" dirty="0" smtClean="0"/>
              <a:t>Hamilton argued in favor of life time service in order to ensure that presidents have the strength to carry out congressional laws.</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A favorite claim of the anti-federalists was that where annual appointments end, tyranny begins.</a:t>
            </a:r>
            <a:br>
              <a:rPr lang="en-US" dirty="0" smtClean="0"/>
            </a:br>
            <a:r>
              <a:rPr lang="en-US" dirty="0" smtClean="0"/>
              <a:t/>
            </a:r>
            <a:br>
              <a:rPr lang="en-US" dirty="0" smtClean="0"/>
            </a:br>
            <a:r>
              <a:rPr lang="en-US" dirty="0" smtClean="0"/>
              <a:t>Longer terms allowed presidents to establish relationships with private interests that would keep them in power  for as long as they liked?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lesson initially learned was to not have a national executive. None existed under the Articles of Confederation. This made governing the states difficult, so the decision was made to establish an executive of some sort in the constitutional convention.</a:t>
            </a:r>
            <a:endParaRPr lang="en-US" dirty="0"/>
          </a:p>
        </p:txBody>
      </p:sp>
    </p:spTree>
    <p:extLst>
      <p:ext uri="{BB962C8B-B14F-4D97-AF65-F5344CB8AC3E}">
        <p14:creationId xmlns:p14="http://schemas.microsoft.com/office/powerpoint/2010/main" val="18271223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dirty="0" smtClean="0"/>
              <a:t>As we know George Washington established the tradition of presidents stepping down after two terms. </a:t>
            </a:r>
            <a:br>
              <a:rPr lang="en-US" dirty="0" smtClean="0"/>
            </a:br>
            <a:r>
              <a:rPr lang="en-US" dirty="0" smtClean="0"/>
              <a:t/>
            </a:r>
            <a:br>
              <a:rPr lang="en-US" dirty="0" smtClean="0"/>
            </a:br>
            <a:r>
              <a:rPr lang="en-US" dirty="0" smtClean="0"/>
              <a:t>This established the tradition of the peaceful transition of executive power.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dirty="0" smtClean="0"/>
              <a:t>This was similar to his stepping down after the end of the Revolutionary War.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dirty="0" smtClean="0"/>
              <a:t>No president served more than 2 terms until Franklin Roosevelt ran for a third and fourth term in 1940 and 1944.</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dirty="0" smtClean="0"/>
              <a:t>Roosevelt argued that it was necessary to maintain stability during times of crises.</a:t>
            </a:r>
            <a:br>
              <a:rPr lang="en-US" dirty="0" smtClean="0"/>
            </a:br>
            <a:r>
              <a:rPr lang="en-US" dirty="0" smtClean="0"/>
              <a:t/>
            </a:r>
            <a:br>
              <a:rPr lang="en-US" dirty="0" smtClean="0"/>
            </a:br>
            <a:r>
              <a:rPr lang="en-US" dirty="0" smtClean="0"/>
              <a:t>Opponents thought it was a power grab.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126162"/>
          </a:xfrm>
        </p:spPr>
        <p:txBody>
          <a:bodyPr/>
          <a:lstStyle/>
          <a:p>
            <a:r>
              <a:rPr lang="en-US" dirty="0" smtClean="0"/>
              <a:t>The </a:t>
            </a:r>
            <a:r>
              <a:rPr lang="en-US" dirty="0" smtClean="0">
                <a:hlinkClick r:id="rId2"/>
              </a:rPr>
              <a:t>22</a:t>
            </a:r>
            <a:r>
              <a:rPr lang="en-US" baseline="30000" dirty="0" smtClean="0">
                <a:hlinkClick r:id="rId2"/>
              </a:rPr>
              <a:t>nd</a:t>
            </a:r>
            <a:r>
              <a:rPr lang="en-US" dirty="0" smtClean="0"/>
              <a:t> </a:t>
            </a:r>
            <a:r>
              <a:rPr lang="en-US" dirty="0" smtClean="0">
                <a:hlinkClick r:id="rId3"/>
              </a:rPr>
              <a:t>Amendment</a:t>
            </a:r>
            <a:r>
              <a:rPr lang="en-US" dirty="0" smtClean="0"/>
              <a:t> was added to the Constitution to limit presidents to two terms.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Two and Three</a:t>
            </a:r>
            <a:br>
              <a:rPr lang="en-US" dirty="0" smtClean="0"/>
            </a:br>
            <a:r>
              <a:rPr lang="en-US" dirty="0" smtClean="0"/>
              <a:t/>
            </a:r>
            <a:br>
              <a:rPr lang="en-US" dirty="0" smtClean="0"/>
            </a:br>
            <a:r>
              <a:rPr lang="en-US" sz="2400" dirty="0" smtClean="0"/>
              <a:t>Read </a:t>
            </a:r>
            <a:r>
              <a:rPr lang="en-US" sz="2400" dirty="0" smtClean="0">
                <a:hlinkClick r:id="rId3"/>
              </a:rPr>
              <a:t>The Electoral College </a:t>
            </a:r>
            <a:r>
              <a:rPr lang="en-US" sz="2400" dirty="0" smtClean="0"/>
              <a:t>in </a:t>
            </a:r>
            <a:br>
              <a:rPr lang="en-US" sz="2400" dirty="0" smtClean="0"/>
            </a:br>
            <a:r>
              <a:rPr lang="en-US" sz="2400" dirty="0" smtClean="0"/>
              <a:t>Findlaw.com for further information. </a:t>
            </a:r>
            <a:br>
              <a:rPr lang="en-US" sz="2400" dirty="0" smtClean="0"/>
            </a:br>
            <a:r>
              <a:rPr lang="en-US" sz="2400" dirty="0" smtClean="0">
                <a:hlinkClick r:id="rId4"/>
              </a:rPr>
              <a:t>Background in the Founders’ Constitution</a:t>
            </a:r>
            <a:r>
              <a:rPr lang="en-US" sz="2400" dirty="0" smtClean="0"/>
              <a: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049962"/>
          </a:xfrm>
        </p:spPr>
        <p:txBody>
          <a:bodyPr/>
          <a:lstStyle/>
          <a:p>
            <a:r>
              <a:rPr lang="en-US" sz="3600" i="1" dirty="0" smtClean="0"/>
              <a:t>Each State shall appoint, in such Manner as the Legislature thereof may direct, a Number of Electors, equal to the whole Number of Senators and Representatives to which the State may be entitled in the Congress: but no Senator or Representative, or Person holding an Office of Trust or Profit under the United States, shall be appointed an Elector.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Aside from this section, nothing regarding the presidential election is granted to the national government. </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126162"/>
          </a:xfrm>
        </p:spPr>
        <p:txBody>
          <a:bodyPr/>
          <a:lstStyle/>
          <a:p>
            <a:pPr eaLnBrk="1" hangingPunct="1"/>
            <a:r>
              <a:rPr lang="en-US" sz="3600" smtClean="0"/>
              <a:t/>
            </a:r>
            <a:br>
              <a:rPr lang="en-US" sz="3600" smtClean="0"/>
            </a:br>
            <a:r>
              <a:rPr lang="en-US" sz="3600" smtClean="0"/>
              <a:t/>
            </a:r>
            <a:br>
              <a:rPr lang="en-US" sz="3600" smtClean="0"/>
            </a:br>
            <a:r>
              <a:rPr lang="en-US" sz="3600" smtClean="0"/>
              <a:t>What follows is the design of the </a:t>
            </a:r>
            <a:r>
              <a:rPr lang="en-US" sz="3600" smtClean="0">
                <a:hlinkClick r:id="rId3"/>
              </a:rPr>
              <a:t>Electoral College</a:t>
            </a:r>
            <a:r>
              <a:rPr lang="en-US" sz="3600" smtClean="0"/>
              <a:t>, which was an unusual way of ensuring the office would not be directly elected, thus likely to merge with the House of Representatives. It was felt that an electoral college would be composed of people aware of who could best serve as a president, and who were not in a position to engage in any intrigue about it.  </a:t>
            </a:r>
            <a:br>
              <a:rPr lang="en-US" sz="3600" smtClean="0"/>
            </a:br>
            <a:r>
              <a:rPr lang="en-US" sz="3600" smtClean="0"/>
              <a:t/>
            </a:r>
            <a:br>
              <a:rPr lang="en-US" sz="3600" smtClean="0"/>
            </a:br>
            <a:endParaRPr lang="en-US" sz="3600"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Here’s the original text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As we already know, the U.S. Constitution would establish a singular executive on the national level. This was partly due to the trust granted to George Washington since he seemed capable of restraining his ambitions.</a:t>
            </a:r>
            <a:endParaRPr lang="en-US" dirty="0"/>
          </a:p>
        </p:txBody>
      </p:sp>
    </p:spTree>
    <p:extLst>
      <p:ext uri="{BB962C8B-B14F-4D97-AF65-F5344CB8AC3E}">
        <p14:creationId xmlns:p14="http://schemas.microsoft.com/office/powerpoint/2010/main" val="35520848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1800" dirty="0" smtClean="0"/>
              <a:t>The Electors shall meet in their respective States, and vote by Ballot for two Persons, of whom one at least shall not be an Inhabitant of the same State with themselves. And they shall make a List of all the Persons voted for, and of the Number of Votes for each; which List they shall sign and certify, and transmit sealed to the Seat of the Government of the United States, directed to the President of the Senate. The President of the Senate shall, in the Presence of the Senate and House of Representatives, open all the Certificates, and the Votes shall then be counted. The Person having the greatest Number of Votes shall be the President, if such Number be a Majority of the whole Number of Electors appointed; and if there be more than one who have such Majority, and have an equal Number of Votes, then the House of Representatives shall immediately </a:t>
            </a:r>
            <a:r>
              <a:rPr lang="en-US" sz="1800" dirty="0" err="1" smtClean="0"/>
              <a:t>chuse</a:t>
            </a:r>
            <a:r>
              <a:rPr lang="en-US" sz="1800" dirty="0" smtClean="0"/>
              <a:t> by Ballot one of them for President; and if no Person have a Majority, then from the five highest on the List the said House shall in like Manner </a:t>
            </a:r>
            <a:r>
              <a:rPr lang="en-US" sz="1800" dirty="0" err="1" smtClean="0"/>
              <a:t>chuse</a:t>
            </a:r>
            <a:r>
              <a:rPr lang="en-US" sz="1800" dirty="0" smtClean="0"/>
              <a:t> the President. But in </a:t>
            </a:r>
            <a:r>
              <a:rPr lang="en-US" sz="1800" dirty="0" err="1" smtClean="0"/>
              <a:t>chusing</a:t>
            </a:r>
            <a:r>
              <a:rPr lang="en-US" sz="1800" dirty="0" smtClean="0"/>
              <a:t> the President, the Votes shall be taken by States, the Representation from each State having one Vote; a quorum for this Purpose shall consist of a Member or Members from two thirds of the States, and a Majority of all the States shall be necessary to a Choice. In every Case, after the Choice of the President, the Person having the greatest Number of Votes of the Electors shall be the Vice President. But if there should remain two or more who have equal Votes, the Senate shall </a:t>
            </a:r>
            <a:r>
              <a:rPr lang="en-US" sz="1800" dirty="0" err="1" smtClean="0"/>
              <a:t>chuse</a:t>
            </a:r>
            <a:r>
              <a:rPr lang="en-US" sz="1800" dirty="0" smtClean="0"/>
              <a:t> from them by Ballot the Vice President.</a:t>
            </a:r>
            <a:endParaRPr lang="en-US" sz="18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6126162"/>
          </a:xfrm>
        </p:spPr>
        <p:txBody>
          <a:bodyPr/>
          <a:lstStyle/>
          <a:p>
            <a:r>
              <a:rPr lang="en-US" smtClean="0"/>
              <a:t>In brief, each state was assigned a number of electors equal to its total representation in Congress. Each elector had two votes. The majority winner became president while second place became vice-president.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6126162"/>
          </a:xfrm>
        </p:spPr>
        <p:txBody>
          <a:bodyPr/>
          <a:lstStyle/>
          <a:p>
            <a:r>
              <a:rPr lang="en-US" smtClean="0"/>
              <a:t>This gives the states additional power over the selection of the president. Smaller states are more significant with the electoral college than they would be with a direct election.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6126162"/>
          </a:xfrm>
        </p:spPr>
        <p:txBody>
          <a:bodyPr/>
          <a:lstStyle/>
          <a:p>
            <a:r>
              <a:rPr lang="en-US" dirty="0" smtClean="0"/>
              <a:t>Circumstance surrounding the election of 1796 – where the leaders of each party became president and vice-president – led to the </a:t>
            </a:r>
            <a:r>
              <a:rPr lang="en-US" dirty="0" smtClean="0">
                <a:hlinkClick r:id="rId3"/>
              </a:rPr>
              <a:t>12th Amendment</a:t>
            </a:r>
            <a:r>
              <a:rPr lang="en-US" dirty="0" smtClean="0"/>
              <a:t>, which made them run on one ticket.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Here’s the text of the 12</a:t>
            </a:r>
            <a:r>
              <a:rPr lang="en-US" baseline="30000" dirty="0" smtClean="0"/>
              <a:t>th</a:t>
            </a:r>
            <a:r>
              <a:rPr lang="en-US" dirty="0" smtClean="0"/>
              <a:t> Amendment.</a:t>
            </a:r>
            <a:br>
              <a:rPr lang="en-US" dirty="0" smtClean="0"/>
            </a:br>
            <a:r>
              <a:rPr lang="en-US" dirty="0" smtClean="0"/>
              <a:t/>
            </a:r>
            <a:br>
              <a:rPr lang="en-US" dirty="0" smtClean="0"/>
            </a:br>
            <a:r>
              <a:rPr lang="en-US" dirty="0" smtClean="0"/>
              <a:t>(I know the text is small)</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lstStyle/>
          <a:p>
            <a:r>
              <a:rPr lang="en-US" sz="1600" dirty="0" smtClean="0"/>
              <a:t>The Electors shall meet in their respective states, and vote by ballot for President and Vice-President, one of whom, at least, shall not be an inhabitant of the same state with themselves; they shall name in their ballots the person voted for as President and in distinct ballots the person voted for as Vice-President, and they shall make distinct lists of all persons voted for as President, and of all persons voted for as Vice-President, and of the number of votes for each, which lists they shall sign and certify, and transmit sealed to the seat of the government of the United States, directed to the President of the Senate;--The President of the Senate shall, in the presence of the Senate and House of Representatives, open all the certificates and the votes shall then be counted;--The person having the greatest number of votes for President, shall be the President, if such number be a majority of the whole number of Electors appointed; and if no person have such majority, then from the persons having the highest numbers not exceeding three on the list of those voted for as President, the House of Representatives shall choose immediately, by ballot, the President, the votes shall be taken by states, the representation from each state having one vote; a quorum for this purpose shall consist of a member or members from two-thirds of the states, and a majority of all the states shall be necessary to a choice. And if the House of Representatives shall not choose a President whenever the right of choice shall devolve upon them, before the fourth day of March next following, then the Vice-President shall act as President, as in the case of the death or other constitutional disability of the President.--The person having the greatest number of votes as Vice-President, shall be the Vice-President, if such number be a majority of the whole number of Electors appointed, and if no person have a majority, then from the two highest numbers on the list, the Senate shall choose the Vice-President; a quorum for the purpose shall consist of two-thirds of the whole number of Senators, and a majority of the whole number shall be necessary to a choice. But no person constitutionally ineligible to the office of President shall be eligible to that of Vice-President of the United States. </a:t>
            </a:r>
            <a:endParaRPr lang="en-US" sz="16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The principle change is that presidents run together with vice presidents. </a:t>
            </a:r>
            <a:br>
              <a:rPr lang="en-US" dirty="0" smtClean="0"/>
            </a:br>
            <a:r>
              <a:rPr lang="en-US" dirty="0" smtClean="0"/>
              <a:t/>
            </a:r>
            <a:br>
              <a:rPr lang="en-US" dirty="0" smtClean="0"/>
            </a:br>
            <a:r>
              <a:rPr lang="en-US" dirty="0" smtClean="0"/>
              <a:t>As we know from 2301, this change recognized the growth of parties. President’s are commonly assumed to be the heads of their parties.</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sz="4000" dirty="0" smtClean="0"/>
              <a:t>Its worth discussing one of the consequences of the current state of presidential elections.</a:t>
            </a:r>
            <a:br>
              <a:rPr lang="en-US" sz="4000" dirty="0" smtClean="0"/>
            </a:br>
            <a:r>
              <a:rPr lang="en-US" sz="4000" dirty="0" smtClean="0"/>
              <a:t/>
            </a:r>
            <a:br>
              <a:rPr lang="en-US" sz="4000" dirty="0" smtClean="0"/>
            </a:br>
            <a:r>
              <a:rPr lang="en-US" sz="4000" dirty="0" smtClean="0">
                <a:hlinkClick r:id="rId2"/>
              </a:rPr>
              <a:t>Presidential Primaries </a:t>
            </a:r>
            <a:r>
              <a:rPr lang="en-US" sz="4000" dirty="0" smtClean="0"/>
              <a:t/>
            </a:r>
            <a:br>
              <a:rPr lang="en-US" sz="4000" dirty="0" smtClean="0"/>
            </a:br>
            <a:r>
              <a:rPr lang="en-US" sz="4000" dirty="0" smtClean="0"/>
              <a:t/>
            </a:r>
            <a:br>
              <a:rPr lang="en-US" sz="4000" dirty="0" smtClean="0"/>
            </a:br>
            <a:r>
              <a:rPr lang="en-US" sz="4000" dirty="0" smtClean="0"/>
              <a:t>Coupled with the increased ability of candidates to connect directly with the population through increasingly sophisticated media operations.</a:t>
            </a:r>
            <a:endParaRPr lang="en-US" sz="40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6126162"/>
          </a:xfrm>
        </p:spPr>
        <p:txBody>
          <a:bodyPr/>
          <a:lstStyle/>
          <a:p>
            <a:r>
              <a:rPr lang="en-US" dirty="0" smtClean="0"/>
              <a:t>The development of primaries has weakened the ability of parties to handpick candidates.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Presidential candidates that are able to connect effectively through the media have advantages over those that cannot.</a:t>
            </a:r>
            <a:br>
              <a:rPr lang="en-US" dirty="0" smtClean="0"/>
            </a:br>
            <a:r>
              <a:rPr lang="en-US" dirty="0" smtClean="0"/>
              <a:t/>
            </a:r>
            <a:br>
              <a:rPr lang="en-US" dirty="0" smtClean="0"/>
            </a:br>
            <a:r>
              <a:rPr lang="en-US" dirty="0" smtClean="0"/>
              <a:t>They can develop their own identity apart from the party.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We also know that Texas established a plural executive partly because governors during reconstructions did not seem similarly capable.</a:t>
            </a:r>
            <a:endParaRPr lang="en-US" dirty="0"/>
          </a:p>
        </p:txBody>
      </p:sp>
    </p:spTree>
    <p:extLst>
      <p:ext uri="{BB962C8B-B14F-4D97-AF65-F5344CB8AC3E}">
        <p14:creationId xmlns:p14="http://schemas.microsoft.com/office/powerpoint/2010/main" val="35520848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This is argued to have changed the type of person likely to get elected president. </a:t>
            </a:r>
            <a:br>
              <a:rPr lang="en-US" dirty="0" smtClean="0"/>
            </a:br>
            <a:r>
              <a:rPr lang="en-US" dirty="0" smtClean="0"/>
              <a:t/>
            </a:r>
            <a:br>
              <a:rPr lang="en-US" dirty="0" smtClean="0"/>
            </a:br>
            <a:r>
              <a:rPr lang="en-US" dirty="0" smtClean="0"/>
              <a:t>It pays to look good on television.</a:t>
            </a:r>
            <a:br>
              <a:rPr lang="en-US" dirty="0" smtClean="0"/>
            </a:br>
            <a:r>
              <a:rPr lang="en-US" dirty="0" smtClean="0"/>
              <a:t/>
            </a:r>
            <a:br>
              <a:rPr lang="en-US" dirty="0" smtClean="0"/>
            </a:br>
            <a:r>
              <a:rPr lang="en-US" dirty="0" smtClean="0"/>
              <a:t>Heights and good hair helps as well. </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Four</a:t>
            </a:r>
            <a:br>
              <a:rPr lang="en-US" dirty="0" smtClean="0"/>
            </a:br>
            <a:r>
              <a:rPr lang="en-US" dirty="0" smtClean="0"/>
              <a:t/>
            </a:r>
            <a:br>
              <a:rPr lang="en-US" dirty="0" smtClean="0"/>
            </a:br>
            <a:r>
              <a:rPr lang="en-US" sz="2400" dirty="0" smtClean="0"/>
              <a:t>For further information about presidential power read </a:t>
            </a:r>
            <a:br>
              <a:rPr lang="en-US" sz="2400" dirty="0" smtClean="0"/>
            </a:br>
            <a:r>
              <a:rPr lang="en-US" sz="2400" dirty="0" smtClean="0">
                <a:hlinkClick r:id="rId3"/>
              </a:rPr>
              <a:t>Background from the Founders’ Constitution</a:t>
            </a:r>
            <a:r>
              <a:rPr lang="en-US" sz="2400" dirty="0" smtClean="0"/>
              <a:t>.</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274638"/>
            <a:ext cx="8229600" cy="6126162"/>
          </a:xfrm>
        </p:spPr>
        <p:txBody>
          <a:bodyPr/>
          <a:lstStyle/>
          <a:p>
            <a:pPr eaLnBrk="1" hangingPunct="1"/>
            <a:r>
              <a:rPr lang="en-US" i="1" dirty="0" smtClean="0"/>
              <a:t>The Congress may determine the time of choosing the electors, and the day on which they shall give their votes; which day shall be the same throughout the United States.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049962"/>
          </a:xfrm>
        </p:spPr>
        <p:txBody>
          <a:bodyPr/>
          <a:lstStyle/>
          <a:p>
            <a:pPr eaLnBrk="1" hangingPunct="1"/>
            <a:r>
              <a:rPr lang="en-US" dirty="0" smtClean="0"/>
              <a:t>This is a legislative </a:t>
            </a:r>
            <a:br>
              <a:rPr lang="en-US" dirty="0" smtClean="0"/>
            </a:br>
            <a:r>
              <a:rPr lang="en-US" dirty="0" smtClean="0"/>
              <a:t>check on the executive.</a:t>
            </a:r>
            <a:br>
              <a:rPr lang="en-US" dirty="0" smtClean="0"/>
            </a:br>
            <a:r>
              <a:rPr lang="en-US" dirty="0" smtClean="0"/>
              <a:t>Congress sets </a:t>
            </a:r>
            <a:r>
              <a:rPr lang="en-US" dirty="0" smtClean="0">
                <a:hlinkClick r:id="rId3"/>
              </a:rPr>
              <a:t>election day</a:t>
            </a:r>
            <a:r>
              <a:rPr lang="en-US" dirty="0" smtClean="0"/>
              <a:t>.</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Five</a:t>
            </a:r>
            <a:br>
              <a:rPr lang="en-US" dirty="0" smtClean="0"/>
            </a:br>
            <a:r>
              <a:rPr lang="en-US" dirty="0" smtClean="0"/>
              <a:t/>
            </a:r>
            <a:br>
              <a:rPr lang="en-US" dirty="0" smtClean="0"/>
            </a:b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rtlCol="0">
            <a:normAutofit fontScale="90000"/>
          </a:bodyPr>
          <a:lstStyle/>
          <a:p>
            <a:pPr eaLnBrk="1" fontAlgn="auto" hangingPunct="1">
              <a:spcAft>
                <a:spcPts val="0"/>
              </a:spcAft>
              <a:defRPr/>
            </a:pPr>
            <a:r>
              <a:rPr lang="en-US" i="1" dirty="0" smtClean="0"/>
              <a:t>No person except a natural born Citizen, or a Citizen of the United States, at the time of the adoption of this Constitution, shall be eligible to the office of President; neither shall any person be eligible to that office who shall not have attained to the age of thirty-five years, and been fourteen years a resident within the United States.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6126162"/>
          </a:xfrm>
        </p:spPr>
        <p:txBody>
          <a:bodyPr/>
          <a:lstStyle/>
          <a:p>
            <a:r>
              <a:rPr lang="en-US" smtClean="0"/>
              <a:t>This office has the highest age and residency requirement of any office created in the Constitution.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 Article Two </a:t>
            </a:r>
            <a:br>
              <a:rPr lang="en-US" dirty="0" smtClean="0"/>
            </a:br>
            <a:r>
              <a:rPr lang="en-US" dirty="0" smtClean="0"/>
              <a:t>Section One</a:t>
            </a:r>
            <a:br>
              <a:rPr lang="en-US" dirty="0" smtClean="0"/>
            </a:br>
            <a:r>
              <a:rPr lang="en-US" dirty="0" smtClean="0"/>
              <a:t>Clause Six</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6126162"/>
          </a:xfrm>
        </p:spPr>
        <p:txBody>
          <a:bodyPr/>
          <a:lstStyle/>
          <a:p>
            <a:pPr eaLnBrk="1" hangingPunct="1"/>
            <a:r>
              <a:rPr lang="en-US" sz="3000" i="1" dirty="0" smtClean="0"/>
              <a:t>In case of the removal of the President from office, or of his death, resignation, or inability to discharge the powers and duties of the said office, the same shall devolve on the Vice President, and the Congress may by law provide for the case of removal, death, resignation, or inability, both of the President and Vice President, declaring what officer shall then act as President, and such officer shall act accordingly, until the disability be removed, or a President shall be elected</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6126162"/>
          </a:xfrm>
        </p:spPr>
        <p:txBody>
          <a:bodyPr/>
          <a:lstStyle/>
          <a:p>
            <a:r>
              <a:rPr lang="en-US" dirty="0" smtClean="0"/>
              <a:t>If you read carefully you note that this does not establish that the Vice-President becomes President on the death, disability or removal of the President. He simply assumes the powers of the office. Two amendments were added, </a:t>
            </a:r>
            <a:r>
              <a:rPr lang="en-US" dirty="0" smtClean="0">
                <a:hlinkClick r:id="rId3"/>
              </a:rPr>
              <a:t>20th Amendment</a:t>
            </a:r>
            <a:r>
              <a:rPr lang="en-US" dirty="0" smtClean="0"/>
              <a:t> and </a:t>
            </a:r>
            <a:r>
              <a:rPr lang="en-US" dirty="0" smtClean="0">
                <a:hlinkClick r:id="rId4"/>
              </a:rPr>
              <a:t>25th Amendment</a:t>
            </a:r>
            <a:r>
              <a:rPr lang="en-US" dirty="0" smtClean="0"/>
              <a:t>, to clarify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lstStyle/>
          <a:p>
            <a:r>
              <a:rPr lang="en-US" dirty="0" smtClean="0"/>
              <a:t>In this section we look at the product of that evolution.</a:t>
            </a:r>
            <a:br>
              <a:rPr lang="en-US" dirty="0" smtClean="0"/>
            </a:br>
            <a:r>
              <a:rPr lang="en-US" dirty="0" smtClean="0"/>
              <a:t/>
            </a:r>
            <a:br>
              <a:rPr lang="en-US" dirty="0" smtClean="0"/>
            </a:br>
            <a:r>
              <a:rPr lang="en-US" dirty="0" smtClean="0"/>
              <a:t>The executive branch as designed in the U.S. and Texas Constitutions.</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The 25</a:t>
            </a:r>
            <a:r>
              <a:rPr lang="en-US" baseline="30000" dirty="0" smtClean="0"/>
              <a:t>th</a:t>
            </a:r>
            <a:r>
              <a:rPr lang="en-US" dirty="0" smtClean="0"/>
              <a:t> Amendment also allows Congress to establish a line of </a:t>
            </a:r>
            <a:r>
              <a:rPr lang="en-US" dirty="0" smtClean="0">
                <a:hlinkClick r:id="rId2"/>
              </a:rPr>
              <a:t>succession to the president</a:t>
            </a:r>
            <a:r>
              <a:rPr lang="en-US" dirty="0" smtClean="0"/>
              <a:t>.</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One</a:t>
            </a:r>
            <a:br>
              <a:rPr lang="en-US" dirty="0" smtClean="0"/>
            </a:br>
            <a:r>
              <a:rPr lang="en-US" dirty="0" smtClean="0"/>
              <a:t>Clause Seven</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rtlCol="0">
            <a:normAutofit fontScale="90000"/>
          </a:bodyPr>
          <a:lstStyle/>
          <a:p>
            <a:pPr eaLnBrk="1" fontAlgn="auto" hangingPunct="1">
              <a:spcAft>
                <a:spcPts val="0"/>
              </a:spcAft>
              <a:defRPr/>
            </a:pPr>
            <a:r>
              <a:rPr lang="en-US" i="1" dirty="0" smtClean="0"/>
              <a:t>The President shall, at stated times, receive for his services, a compensation, which shall neither be increased nor diminished during the period for which he shall have been elected, and he shall not receive within that period any other emolument from the United States, or any of them. </a:t>
            </a:r>
            <a:endParaRPr lang="en-US" dirty="0"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274638"/>
            <a:ext cx="8229600" cy="6126162"/>
          </a:xfrm>
        </p:spPr>
        <p:txBody>
          <a:bodyPr/>
          <a:lstStyle/>
          <a:p>
            <a:r>
              <a:rPr lang="en-US" smtClean="0"/>
              <a:t>The President is to be paid, but the amount of pay cannot be increased nor decreased. Either would create the opportunity for corruption, either bribery or blackmail.</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6049962"/>
          </a:xfrm>
        </p:spPr>
        <p:txBody>
          <a:bodyPr/>
          <a:lstStyle/>
          <a:p>
            <a:r>
              <a:rPr lang="en-US" dirty="0" smtClean="0"/>
              <a:t>The Current salary of the </a:t>
            </a:r>
            <a:br>
              <a:rPr lang="en-US" dirty="0" smtClean="0"/>
            </a:br>
            <a:r>
              <a:rPr lang="en-US" dirty="0" smtClean="0"/>
              <a:t>president is </a:t>
            </a:r>
            <a:r>
              <a:rPr lang="en-US" dirty="0" smtClean="0">
                <a:hlinkClick r:id="rId2"/>
              </a:rPr>
              <a:t>$400,000</a:t>
            </a:r>
            <a:r>
              <a:rPr lang="en-US" dirty="0" smtClean="0"/>
              <a:t>.</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6049962"/>
          </a:xfrm>
        </p:spPr>
        <p:txBody>
          <a:bodyPr/>
          <a:lstStyle/>
          <a:p>
            <a:pPr eaLnBrk="1" hangingPunct="1"/>
            <a:r>
              <a:rPr lang="en-US" smtClean="0"/>
              <a:t>This is an executive </a:t>
            </a:r>
            <a:br>
              <a:rPr lang="en-US" smtClean="0"/>
            </a:br>
            <a:r>
              <a:rPr lang="en-US" smtClean="0"/>
              <a:t>check on the legislature. Or at least it provides the executive freedom from the manipulation of the legislature.</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One</a:t>
            </a:r>
            <a:br>
              <a:rPr lang="en-US" dirty="0" smtClean="0"/>
            </a:br>
            <a:r>
              <a:rPr lang="en-US" dirty="0" smtClean="0"/>
              <a:t>Clause Eight</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4"/>
              </a:rPr>
              <a:t>Findlaw</a:t>
            </a:r>
            <a:r>
              <a:rPr lang="en-US" sz="2400" dirty="0" smtClean="0"/>
              <a:t>.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rtlCol="0">
            <a:normAutofit fontScale="90000"/>
          </a:bodyPr>
          <a:lstStyle/>
          <a:p>
            <a:pPr eaLnBrk="1" fontAlgn="auto" hangingPunct="1">
              <a:spcAft>
                <a:spcPts val="0"/>
              </a:spcAft>
              <a:defRPr/>
            </a:pPr>
            <a:r>
              <a:rPr lang="en-US" i="1" dirty="0" smtClean="0"/>
              <a:t>Before he enter on the execution of his office, he shall take the following oath or affirmation: "I do solemnly swear (or affirm) that I will faithfully execute the office of the President of the United States, and will to the best of my ability, preserve, protect and defend the Constitution of the United States." </a:t>
            </a:r>
            <a:endParaRPr lang="en-US" dirty="0"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Controversy: Did Washington add “so help me God” to the end of the oath?</a:t>
            </a:r>
            <a:br>
              <a:rPr lang="en-US" dirty="0" smtClean="0"/>
            </a:br>
            <a:r>
              <a:rPr lang="en-US" dirty="0" smtClean="0"/>
              <a:t/>
            </a:r>
            <a:br>
              <a:rPr lang="en-US" dirty="0" smtClean="0"/>
            </a:br>
            <a:r>
              <a:rPr lang="en-US" dirty="0" smtClean="0">
                <a:hlinkClick r:id="rId2"/>
              </a:rPr>
              <a:t>Click here for commentary</a:t>
            </a:r>
            <a:r>
              <a:rPr lang="en-US" dirty="0" smtClean="0"/>
              <a:t>.</a:t>
            </a:r>
            <a:br>
              <a:rPr lang="en-US" dirty="0" smtClean="0"/>
            </a:br>
            <a:r>
              <a:rPr lang="en-US" dirty="0" smtClean="0">
                <a:hlinkClick r:id="rId3"/>
              </a:rPr>
              <a:t>Some random </a:t>
            </a:r>
            <a:br>
              <a:rPr lang="en-US" dirty="0" smtClean="0">
                <a:hlinkClick r:id="rId3"/>
              </a:rPr>
            </a:br>
            <a:r>
              <a:rPr lang="en-US" dirty="0" smtClean="0">
                <a:hlinkClick r:id="rId3"/>
              </a:rPr>
              <a:t>thoughts on the oath</a:t>
            </a:r>
            <a:r>
              <a:rPr lang="en-US" dirty="0" smtClean="0"/>
              <a:t>. </a:t>
            </a:r>
            <a:endParaRPr 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6126162"/>
          </a:xfrm>
        </p:spPr>
        <p:txBody>
          <a:bodyPr/>
          <a:lstStyle/>
          <a:p>
            <a:r>
              <a:rPr lang="en-US" dirty="0" smtClean="0"/>
              <a:t>The U.S. Constitution</a:t>
            </a:r>
            <a:br>
              <a:rPr lang="en-US" dirty="0" smtClean="0"/>
            </a:br>
            <a:r>
              <a:rPr lang="en-US" dirty="0" smtClean="0"/>
              <a:t>Article Two</a:t>
            </a:r>
            <a:br>
              <a:rPr lang="en-US" dirty="0" smtClean="0"/>
            </a:br>
            <a:r>
              <a:rPr lang="en-US" dirty="0" smtClean="0"/>
              <a:t>Section Two</a:t>
            </a:r>
            <a:br>
              <a:rPr lang="en-US" dirty="0" smtClean="0"/>
            </a:br>
            <a:r>
              <a:rPr lang="en-US" dirty="0" smtClean="0"/>
              <a:t>Clause One</a:t>
            </a:r>
            <a:br>
              <a:rPr lang="en-US" dirty="0" smtClean="0"/>
            </a:br>
            <a:r>
              <a:rPr lang="en-US" dirty="0" smtClean="0"/>
              <a:t/>
            </a:r>
            <a:br>
              <a:rPr lang="en-US" dirty="0" smtClean="0"/>
            </a:br>
            <a:r>
              <a:rPr lang="en-US" sz="2400" dirty="0" smtClean="0"/>
              <a:t> </a:t>
            </a:r>
            <a:r>
              <a:rPr lang="en-US" sz="2400" dirty="0" smtClean="0">
                <a:hlinkClick r:id="rId3"/>
              </a:rPr>
              <a:t>Founders’ Constitution</a:t>
            </a:r>
            <a:r>
              <a:rPr lang="en-US" sz="2400" dirty="0" smtClean="0"/>
              <a:t>.</a:t>
            </a:r>
            <a:br>
              <a:rPr lang="en-US" sz="2400" dirty="0" smtClean="0"/>
            </a:br>
            <a:r>
              <a:rPr lang="en-US" sz="2400" dirty="0" err="1" smtClean="0">
                <a:hlinkClick r:id="rId3"/>
              </a:rPr>
              <a:t>Findlaw</a:t>
            </a:r>
            <a:r>
              <a:rPr lang="en-US" sz="2400" dirty="0" smtClean="0"/>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23760</TotalTime>
  <Words>4166</Words>
  <Application>Microsoft Office PowerPoint</Application>
  <PresentationFormat>On-screen Show (4:3)</PresentationFormat>
  <Paragraphs>278</Paragraphs>
  <Slides>174</Slides>
  <Notes>105</Notes>
  <HiddenSlides>0</HiddenSlides>
  <MMClips>0</MMClips>
  <ScaleCrop>false</ScaleCrop>
  <HeadingPairs>
    <vt:vector size="4" baseType="variant">
      <vt:variant>
        <vt:lpstr>Theme</vt:lpstr>
      </vt:variant>
      <vt:variant>
        <vt:i4>1</vt:i4>
      </vt:variant>
      <vt:variant>
        <vt:lpstr>Slide Titles</vt:lpstr>
      </vt:variant>
      <vt:variant>
        <vt:i4>174</vt:i4>
      </vt:variant>
    </vt:vector>
  </HeadingPairs>
  <TitlesOfParts>
    <vt:vector size="175" baseType="lpstr">
      <vt:lpstr>Office Theme</vt:lpstr>
      <vt:lpstr>GOVT 2302</vt:lpstr>
      <vt:lpstr>In the last section we discussed the development of the executive branch from the Norman Invasion through the British Bill of Rights, and the problems of executive power as explained in the Declaration of Independence.</vt:lpstr>
      <vt:lpstr>One of the principle points made was that over the course of British history executive departments (what we could refer to as “the state”) were developed.  These made it easier for the monarch to implement the law. </vt:lpstr>
      <vt:lpstr>It also allowed for abuse – which led to the opposition of the House of Commons, the signing of the English Bill of Rights, and the establishment of the constitutional monarchy.</vt:lpstr>
      <vt:lpstr>The grievances listed in the Declaration of Independence argued that the king was usurping colonial executive power. The colonists would no longer be able to execute the law, it would be done for them.</vt:lpstr>
      <vt:lpstr>The lesson initially learned was to not have a national executive. None existed under the Articles of Confederation. This made governing the states difficult, so the decision was made to establish an executive of some sort in the constitutional convention.</vt:lpstr>
      <vt:lpstr>As we already know, the U.S. Constitution would establish a singular executive on the national level. This was partly due to the trust granted to George Washington since he seemed capable of restraining his ambitions.</vt:lpstr>
      <vt:lpstr>We also know that Texas established a plural executive partly because governors during reconstructions did not seem similarly capable.</vt:lpstr>
      <vt:lpstr>In this section we look at the product of that evolution.  The executive branch as designed in the U.S. and Texas Constitutions.</vt:lpstr>
      <vt:lpstr>We will read through the Constitutional design of the executive branch on each level and will touch base on the various issues raised in each of these sections.</vt:lpstr>
      <vt:lpstr>We concluded the last section with a discussion of the problems the Federalists had with the lack of a centralized executive. Policy implementation on the national level was impossible.</vt:lpstr>
      <vt:lpstr>But there were legitimate concerns that the establishment of a national executive branch, especially a single headed office, would allow a tyranny to emerge.</vt:lpstr>
      <vt:lpstr>The central question addressed on the national and state level was the basic design of the chief executive.  How can it both effective and restrained?</vt:lpstr>
      <vt:lpstr>We want energy in the executive, but we also want to limit abuses of executive authority.  How? What design decisions were necessary in order to determine how best to accomplish this in the long term?</vt:lpstr>
      <vt:lpstr>For good sources outlining these conflicts click here:    The Constitutional Convention: Day by Day Summary  LOC: Federalists Papers</vt:lpstr>
      <vt:lpstr>The design of the executive was considered on the following days:  June 1 June 2 June 4 July 17</vt:lpstr>
      <vt:lpstr>July 18 July 19 July 20 July 26 August 20 August 24</vt:lpstr>
      <vt:lpstr>August 25 August 27 September 4 September 6 September 7 September 8</vt:lpstr>
      <vt:lpstr>A sample of issues debated during the convention</vt:lpstr>
      <vt:lpstr>1 - The idea of a singular executive was introduced immediately and was subject to great debate from the start.</vt:lpstr>
      <vt:lpstr>The virtues of the singular design:  Unity, Consistency, Effectiveness</vt:lpstr>
      <vt:lpstr>But an elected executive could turn into a monarchy, and elected monarchies are “the worst kind.”</vt:lpstr>
      <vt:lpstr>2 - Should the president be elected by a direct vote by the general population, or some other method?</vt:lpstr>
      <vt:lpstr>A direct connection to the general population might allow the president to gain the popular support that would allow for increases in power. </vt:lpstr>
      <vt:lpstr>Again, the principle  lesson from history: </vt:lpstr>
      <vt:lpstr>Julius Caesar  He gained power by stirring popular opposition to the Senate. By doing so he undermined the vitality of the Roman Republic.  (is this a lesson?)</vt:lpstr>
      <vt:lpstr>The general public has had a peculiar tendency over history to support the establishment of strong executive authority.  Napoleon, Stalin, Hitler …  See the Wikipedia entry on Populares.</vt:lpstr>
      <vt:lpstr>An indirect connection between the executive and the people would moderate this tendency, but potentially allow executive power to become intertwined with whatever institution selected the office.</vt:lpstr>
      <vt:lpstr>An electoral college – where individuals are selected to only elect a president and nothing else – would be less likely than other institutions to become intertwined with the executive.</vt:lpstr>
      <vt:lpstr>3 - What control should the president have over the bureaucracy?  Should the office have the sole power of appointment? Or should some other institution?</vt:lpstr>
      <vt:lpstr>Presidential control allows the institution greater control over the implementation of laws, but also allows the bureaucracy to be used for the personal needs of the president.</vt:lpstr>
      <vt:lpstr>The bureaucracy needs to be both professional and independent.</vt:lpstr>
      <vt:lpstr>4 - What relationship should the executive have with the other branches?</vt:lpstr>
      <vt:lpstr>Checks and Balances  Each branch is given the power to resist potential effort of the executive to control them. </vt:lpstr>
      <vt:lpstr>The executive helps limit the power of the legislative and judicial branches.  It is also limited by them.</vt:lpstr>
      <vt:lpstr>Constitutional language  I’d advise that you open up the following links in order to get an idea of what the design of each institution looks like.</vt:lpstr>
      <vt:lpstr>The Constitutional Design of the Unites States Executive:  Article 2 of the U.S. Constitution   4 sections - 1,072 words</vt:lpstr>
      <vt:lpstr>The Constitutional Design of the Texas Executive:   Article 4 of the Texas Constitution   26 sections - 4,243 words</vt:lpstr>
      <vt:lpstr>As with the legislative branches, the design of the United States executive is vague and open ended while the Texas executive is precise and limited.</vt:lpstr>
      <vt:lpstr>Here’s a walk through the national Constitution.</vt:lpstr>
      <vt:lpstr>The U.S. Constitution  Article Two  Section One Clause One  For further information about presidential power read  The Power and the Scope of Presidential Power. Background from the Founders’ Constitution.</vt:lpstr>
      <vt:lpstr>The Executive power shall be vested in a President of the United States of America . . .</vt:lpstr>
      <vt:lpstr>This is the vesting clause. It vests executive power in a single individual. This, in very simple language, establishes the singular executive. </vt:lpstr>
      <vt:lpstr>Hamilton was a strong proponent of an energetic executive, a singular form was one of the factors necessary to allow for energy.   Federalist #70</vt:lpstr>
      <vt:lpstr>“The ingredients which constitute energy in the Executive are, first, unity; secondly, duration; thirdly, an adequate provision for its support; fourthly, competent powers.  The ingredients which constitute safety in the republican sense are, first, a due dependence on the people, secondly, a due responsibility.”</vt:lpstr>
      <vt:lpstr>“That unity is conducive to energy will not be disputed. Decision, activity, secrecy, and dispatch will generally characterize the proceedings of one man in a much more eminent degree than the proceedings of any greater number; and in proportion as the number is increased, these qualities will be diminished.”</vt:lpstr>
      <vt:lpstr>Some proposals were made for an executive council.  Others argued this would be too weak and indecisive to effectively implement the laws passed by Congress.</vt:lpstr>
      <vt:lpstr>Note that there is no qualifier on his the extent of executive power (no phrase like “herein granted” which we saw in Article One) as there is with the legislative power.   Is there significance to this?</vt:lpstr>
      <vt:lpstr>Some argue yes, it means that the president possesses all executive power.  The Unitary Executive Theory</vt:lpstr>
      <vt:lpstr>The strong version of this theory holds that the Congress has little power to interfere with how the president implements laws, but others argue this violates the checks and balances and allows for tyrannical power to evolve in the office.</vt:lpstr>
      <vt:lpstr>There is debate regarding how extensive this power should be, especially when it comes to the inherent powers of the commander-in-chief.</vt:lpstr>
      <vt:lpstr>The Inherent Powers can include anything a commander in chief thinks is necessary to successfully fight a war. Often these can involve the suspensions of civil liberties and the allowance of unreasonable searches and seizures and detention without due process. </vt:lpstr>
      <vt:lpstr>The U.S. Constitution  Article Two  Section One Clause One  Continued . . . </vt:lpstr>
      <vt:lpstr>. . . He shall hold office during the term of four years, and together with the Vice President, chosen for the same term, be elected as follows </vt:lpstr>
      <vt:lpstr>This refers to the term of office as well as the means that the office is elected.</vt:lpstr>
      <vt:lpstr>The Four Year Term was considered to be too short for those who wished an active government or too long for those who feared tyranny.</vt:lpstr>
      <vt:lpstr>From Cato number 4:   It is remarked by Montesquieu, in treating of republics, that in all magistracies, the greatness of the power must be compensated by the brevity of the duration; and that a longer time than a year, would be dangerous.</vt:lpstr>
      <vt:lpstr>But annual terms can be ineffective.   How short is too short?  Hamilton argued in favor of life time service in order to ensure that presidents have the strength to carry out congressional laws.</vt:lpstr>
      <vt:lpstr>A favorite claim of the anti-federalists was that where annual appointments end, tyranny begins.  Longer terms allowed presidents to establish relationships with private interests that would keep them in power  for as long as they liked?</vt:lpstr>
      <vt:lpstr>As we know George Washington established the tradition of presidents stepping down after two terms.   This established the tradition of the peaceful transition of executive power.</vt:lpstr>
      <vt:lpstr>This was similar to his stepping down after the end of the Revolutionary War.</vt:lpstr>
      <vt:lpstr>No president served more than 2 terms until Franklin Roosevelt ran for a third and fourth term in 1940 and 1944.</vt:lpstr>
      <vt:lpstr>Roosevelt argued that it was necessary to maintain stability during times of crises.  Opponents thought it was a power grab.</vt:lpstr>
      <vt:lpstr>The 22nd Amendment was added to the Constitution to limit presidents to two terms. </vt:lpstr>
      <vt:lpstr>The U.S. Constitution  Article Two  Section One Clause Two and Three  Read The Electoral College in  Findlaw.com for further information.  Background in the Founders’ Constitution.</vt:lpstr>
      <vt:lpstr>Each State shall appoint, in such Manner as the Legislature thereof may direct, a Number of Electors, equal to the whole Number of Senators and Representatives to which the State may be entitled in the Congress: but no Senator or Representative, or Person holding an Office of Trust or Profit under the United States, shall be appointed an Elector.</vt:lpstr>
      <vt:lpstr>Aside from this section, nothing regarding the presidential election is granted to the national government. </vt:lpstr>
      <vt:lpstr>  What follows is the design of the Electoral College, which was an unusual way of ensuring the office would not be directly elected, thus likely to merge with the House of Representatives. It was felt that an electoral college would be composed of people aware of who could best serve as a president, and who were not in a position to engage in any intrigue about it.    </vt:lpstr>
      <vt:lpstr>Here’s the original text</vt:lpstr>
      <vt:lpstr>The Electors shall meet in their respective States, and vote by Ballot for two Persons, of whom one at least shall not be an Inhabitant of the same State with themselves. And they shall make a List of all the Persons voted for, and of the Number of Votes for each; which List they shall sign and certify, and transmit sealed to the Seat of the Government of the United States, directed to the President of the Senate. The President of the Senate shall, in the Presence of the Senate and House of Representatives, open all the Certificates, and the Votes shall then be counted. The Person having the greatest Number of Votes shall be the President, if such Number be a Majority of the whole Number of Electors appointed; and if there be more than one who have such Majority, and have an equal Number of Votes, then the House of Representatives shall immediately chuse by Ballot one of them for President; and if no Person have a Majority, then from the five highest on the List the said House shall in like Manner chuse the President. But in chusing the President, the Votes shall be taken by States, the Representation from each State having one Vote; a quorum for this Purpose shall consist of a Member or Members from two thirds of the States, and a Majority of all the States shall be necessary to a Choice. In every Case, after the Choice of the President, the Person having the greatest Number of Votes of the Electors shall be the Vice President. But if there should remain two or more who have equal Votes, the Senate shall chuse from them by Ballot the Vice President.</vt:lpstr>
      <vt:lpstr>In brief, each state was assigned a number of electors equal to its total representation in Congress. Each elector had two votes. The majority winner became president while second place became vice-president.</vt:lpstr>
      <vt:lpstr>This gives the states additional power over the selection of the president. Smaller states are more significant with the electoral college than they would be with a direct election.</vt:lpstr>
      <vt:lpstr>Circumstance surrounding the election of 1796 – where the leaders of each party became president and vice-president – led to the 12th Amendment, which made them run on one ticket.</vt:lpstr>
      <vt:lpstr>Here’s the text of the 12th Amendment.  (I know the text is small)</vt:lpstr>
      <vt:lpstr>The Electors shall meet in their respective states, and vote by ballot for President and Vice-President, one of whom, at least, shall not be an inhabitant of the same state with themselves; they shall name in their ballots the person voted for as President and in distinct ballots the person voted for as Vice-President, and they shall make distinct lists of all persons voted for as President, and of all persons voted for as Vice-President, and of the number of votes for each, which lists they shall sign and certify, and transmit sealed to the seat of the government of the United States, directed to the President of the Senate;--The President of the Senate shall, in the presence of the Senate and House of Representatives, open all the certificates and the votes shall then be counted;--The person having the greatest number of votes for President, shall be the President, if such number be a majority of the whole number of Electors appointed; and if no person have such majority, then from the persons having the highest numbers not exceeding three on the list of those voted for as President, the House of Representatives shall choose immediately, by ballot, the President, the votes shall be taken by states, the representation from each state having one vote; a quorum for this purpose shall consist of a member or members from two-thirds of the states, and a majority of all the states shall be necessary to a choice. And if the House of Representatives shall not choose a President whenever the right of choice shall devolve upon them, before the fourth day of March next following, then the Vice-President shall act as President, as in the case of the death or other constitutional disability of the President.--The person having the greatest number of votes as Vice-President, shall be the Vice-President, if such number be a majority of the whole number of Electors appointed, and if no person have a majority, then from the two highest numbers on the list, the Senate shall choose the Vice-President; a quorum for the purpose shall consist of two-thirds of the whole number of Senators, and a majority of the whole number shall be necessary to a choice. But no person constitutionally ineligible to the office of President shall be eligible to that of Vice-President of the United States. </vt:lpstr>
      <vt:lpstr>The principle change is that presidents run together with vice presidents.   As we know from 2301, this change recognized the growth of parties. President’s are commonly assumed to be the heads of their parties.</vt:lpstr>
      <vt:lpstr>Its worth discussing one of the consequences of the current state of presidential elections.  Presidential Primaries   Coupled with the increased ability of candidates to connect directly with the population through increasingly sophisticated media operations.</vt:lpstr>
      <vt:lpstr>The development of primaries has weakened the ability of parties to handpick candidates. </vt:lpstr>
      <vt:lpstr>Presidential candidates that are able to connect effectively through the media have advantages over those that cannot.  They can develop their own identity apart from the party.</vt:lpstr>
      <vt:lpstr>This is argued to have changed the type of person likely to get elected president.   It pays to look good on television.  Heights and good hair helps as well. </vt:lpstr>
      <vt:lpstr>The U.S. Constitution  Article Two  Section One Clause Four  For further information about presidential power read  Background from the Founders’ Constitution.</vt:lpstr>
      <vt:lpstr>The Congress may determine the time of choosing the electors, and the day on which they shall give their votes; which day shall be the same throughout the United States.</vt:lpstr>
      <vt:lpstr>This is a legislative  check on the executive. Congress sets election day.</vt:lpstr>
      <vt:lpstr>The U.S. Constitution  Article Two  Section One Clause Five  Founders’ Constitution. Findlaw. </vt:lpstr>
      <vt:lpstr>No person except a natural born Citizen, or a Citizen of the United States, at the time of the adoption of this Constitution, shall be eligible to the office of President; neither shall any person be eligible to that office who shall not have attained to the age of thirty-five years, and been fourteen years a resident within the United States.</vt:lpstr>
      <vt:lpstr>This office has the highest age and residency requirement of any office created in the Constitution.</vt:lpstr>
      <vt:lpstr>The U.S. Constitution  Article Two  Section One Clause Six   Founders’ Constitution. Findlaw. </vt:lpstr>
      <vt:lpstr>In case of the removal of the President from office, or of his death, resignation, or inability to discharge the powers and duties of the said office, the same shall devolve on the Vice President, and the Congress may by law provide for the case of removal, death, resignation, or inability, both of the President and Vice President, declaring what officer shall then act as President, and such officer shall act accordingly, until the disability be removed, or a President shall be elected</vt:lpstr>
      <vt:lpstr>If you read carefully you note that this does not establish that the Vice-President becomes President on the death, disability or removal of the President. He simply assumes the powers of the office. Two amendments were added, 20th Amendment and 25th Amendment, to clarify that.</vt:lpstr>
      <vt:lpstr>The 25th Amendment also allows Congress to establish a line of succession to the president.</vt:lpstr>
      <vt:lpstr>The U.S. Constitution Article Two Section One Clause Seven   Founders’ Constitution. Findlaw. </vt:lpstr>
      <vt:lpstr>The President shall, at stated times, receive for his services, a compensation, which shall neither be increased nor diminished during the period for which he shall have been elected, and he shall not receive within that period any other emolument from the United States, or any of them. </vt:lpstr>
      <vt:lpstr>The President is to be paid, but the amount of pay cannot be increased nor decreased. Either would create the opportunity for corruption, either bribery or blackmail.</vt:lpstr>
      <vt:lpstr>The Current salary of the  president is $400,000.</vt:lpstr>
      <vt:lpstr>This is an executive  check on the legislature. Or at least it provides the executive freedom from the manipulation of the legislature.</vt:lpstr>
      <vt:lpstr>The U.S. Constitution Article Two Section One Clause Eight   Founders’ Constitution. Findlaw. </vt:lpstr>
      <vt:lpstr>Before he enter on the execution of his office, he shall take the following oath or affirmation: "I do solemnly swear (or affirm) that I will faithfully execute the office of the President of the United States, and will to the best of my ability, preserve, protect and defend the Constitution of the United States." </vt:lpstr>
      <vt:lpstr>Controversy: Did Washington add “so help me God” to the end of the oath?  Click here for commentary. Some random  thoughts on the oath. </vt:lpstr>
      <vt:lpstr>The U.S. Constitution Article Two Section Two Clause One   Founders’ Constitution. Findlaw. </vt:lpstr>
      <vt:lpstr>The President shall be Commander-in-Chief of the Army and Navy of the United States, and of the militia of the several States, when called into the actual service of the United States; </vt:lpstr>
      <vt:lpstr>This means that the military is headed by a civilian.  This is to ensure that the civil power stays superior to the military power.</vt:lpstr>
      <vt:lpstr>One of the arguments offered to support the ratification of the Constitution was that a stronger national government would make armed conflict less likely.</vt:lpstr>
      <vt:lpstr>Federalist #4  ”. . . the safety of the People of America against dangers from foreign force, depends not only on their forbearing to give just causes of war to other nations, but also on their placing and continuing themselves in such a situation as not to invite hostility or insult; for it need not be observed that there are pretended as well as just causes of war.” </vt:lpstr>
      <vt:lpstr>Inherent Powers  Torture? Warrantless Searches?</vt:lpstr>
      <vt:lpstr>Commander-in-Chief Powers  These can be controversial powers during time of war since they can be taken to imply that presidents have surveillance powers that go beyond limitations stated in the Bill of Rights. </vt:lpstr>
      <vt:lpstr>Is There an Exclusive Commander-in-Chief Power?</vt:lpstr>
      <vt:lpstr>Perhaps the most noteworthy use of commander in chief powers was the Emancipation Proclamation.</vt:lpstr>
      <vt:lpstr>Now that the U.S. has a seemingly permanent peacetime military, is there any need for declarations of war? Can the president use the military as he sees fit? Does this include proactive uses?</vt:lpstr>
      <vt:lpstr>The U.S. Constitution Article Two Section Two Clause One  (continued)   Founders’ Constitution. Findlaw. </vt:lpstr>
      <vt:lpstr>. . . he may require the opinion, in writing, of the principal officer in each of the executive departments, upon any subject relating to the duties of their respective offices, </vt:lpstr>
      <vt:lpstr>This alludes to the existence of executive departments, though it does not establish what departments are to exist.</vt:lpstr>
      <vt:lpstr>The executive agencies are established by acts of Congress passed over the course of time.   This is true for almost all executive positions.</vt:lpstr>
      <vt:lpstr>It suggests that the heads of the executive departments, what would become the Cabinet, would serve as an advisory body.</vt:lpstr>
      <vt:lpstr>Some discussion existed in the Constitutional Convention over what departments ought to be established, but these were not added to the Constitution itself.  The First Congress would do so.</vt:lpstr>
      <vt:lpstr>Controversy:   Executive Privilege</vt:lpstr>
      <vt:lpstr>Are the conversations that a president has with advisors fully private? Can an advisor be subpoenaed and forced to testify about the advise given the president or does this undermine tha ability of a president to get good council?</vt:lpstr>
      <vt:lpstr>PowerPoint Presentation</vt:lpstr>
      <vt:lpstr>The U.S. Constitution Article Two Section Two Clause One  (continued)   Founders’ Constitution. Findlaw. </vt:lpstr>
      <vt:lpstr>. . . and he shall have power to grant reprieves and pardons for offenses against the United States, except in cases of impeachment.</vt:lpstr>
      <vt:lpstr>  This is an historical check on judicial powers. Monarchs have traditionally been able to grant clemency to those they deem worthy, or opportunistic.   </vt:lpstr>
      <vt:lpstr>These can be among the most controversial decisions a president can make.  Ford’s pardon of Nixon H.W. Bush’s pardon of Weinberger Clinton’s pardon of Marc Rich</vt:lpstr>
      <vt:lpstr>A further controversy: What impact does this have on judicial responsibility for wrong convictions?  Does the Supreme Court care about innocence? For justice? Or do they kick this responsibility over to the executive?</vt:lpstr>
      <vt:lpstr>The U.S. Constitution Article Two Section Two Clause Two   Founders’ Constitution. Findlaw. </vt:lpstr>
      <vt:lpstr>He shall have Power, by and with the Advice and Consent of the Senate, to make Treaties, provided two thirds of the Senators present concur; . . . </vt:lpstr>
      <vt:lpstr>The President is Head of State, and is has authority over the country’s diplomatic powers. The office is responsible for negotiating treaties, but the Senate has a check over this power since they get to ratify the treaties. </vt:lpstr>
      <vt:lpstr>Presidents can by pass this check by negotiating executive agreements, which are more limited in scope that treaties. These do not need to be ratified by the Senate.</vt:lpstr>
      <vt:lpstr>The U.S. Constitution Article Two Section Two Clause Two (continued)   Founders’ Constitution. Findlaw. </vt:lpstr>
      <vt:lpstr>. . . and he shall nominate, and by and with the Advice and Consent of the Senate, shall appoint Ambassadors, other public Ministers and Consuls, Judges of the supreme Court, and all other Officers of the United States, whose Appointments are not herein otherwise provided for, and which shall be established by Law:</vt:lpstr>
      <vt:lpstr>High level executive and judicial officials who are appointed by the President must be confirmed by the Senate. This is a legislative check on executive power.</vt:lpstr>
      <vt:lpstr>The U.S. Constitution Article Two Section Two Clause Two (continued)   Founders’ Constitution. Findlaw. </vt:lpstr>
      <vt:lpstr>. . . but the Congress may by Law vest the Appointment of such inferior Officers, as they think proper, in the President alone, in the Courts of Law, or in the Heads of Departments.</vt:lpstr>
      <vt:lpstr>Lower level officials can be appointed by the President, or even lower levels officials, without Senate confirmation.   This includes the process for hiring people to the civil service.</vt:lpstr>
      <vt:lpstr>The U.S. Constitution Article Two Section Two Clause Three   Founders’ Constitution. Findlaw. </vt:lpstr>
      <vt:lpstr>The President shall have Power to fill up all Vacancies that may happen during the Recess of the Senate, by granting Commissions which shall expire at the End of their next Session.</vt:lpstr>
      <vt:lpstr>This power is used when the Senate refuses to confirm, or consider the appointments of the president. These are called recess appointments.</vt:lpstr>
      <vt:lpstr>The U.S. Constitution Article Two Section Three   Founders’ Constitution. Findlaw. </vt:lpstr>
      <vt:lpstr>He shall from time to time give to the Congress Information of the State of the Union, and recommend to their Consideration such Measures as he shall judge necessary and expedient; . . . </vt:lpstr>
      <vt:lpstr>This is a check on the legislature. The president can help set Congress’ agenda. This is always a public event, which allows the president to use the media to go public, take a message directly to the general population.</vt:lpstr>
      <vt:lpstr>. . . . he may, on extraordinary Occasions, convene both Houses, or either of them, and in Case of Disagreement between them, with Respect to the Time of Adjournment, he may adjourn them to such Time as he shall think proper.” </vt:lpstr>
      <vt:lpstr>He can call special sessions to address both chambers in order to highlight a special initiative or for some other special occasion.</vt:lpstr>
      <vt:lpstr>The power to adjourn Congress is very limited. It only occurs when a disagreement exists between the two chambers regarding when to adjourn. He lacks the power to force an adjournment over their objections. </vt:lpstr>
      <vt:lpstr>The U.S. Constitution Article Two Section Three   Founders’ Constitution. Findlaw. </vt:lpstr>
      <vt:lpstr>He shall receive Ambassadors  and other public Ministers; . . . </vt:lpstr>
      <vt:lpstr>The president has the unilateral power to recognize foreign countries. The Senate does not have to approve the decision. This is part of the president’s diplomatic powers as Chief of State.</vt:lpstr>
      <vt:lpstr>The U.S. Constitution Article Two Section Three   Founders’ Constitution. Findlaw. </vt:lpstr>
      <vt:lpstr>. . . he shall take Care that the  Laws be faithfully executed . . .  </vt:lpstr>
      <vt:lpstr>The president does not have the prerogative power to suspend the laws. He is Chief Executive and bound by the laws passed by the legislature.</vt:lpstr>
      <vt:lpstr>The U.S. Constitution Article Two Section Three   Founders’ Constitution. Findlaw. </vt:lpstr>
      <vt:lpstr>. . . and shall Commission all the Officers of the United States.”</vt:lpstr>
      <vt:lpstr>This is the last of the president’s constitutional military powers.</vt:lpstr>
      <vt:lpstr>The U.S. Constitution Article Two Section Three   Founders’ Constitution. Findlaw. </vt:lpstr>
      <vt:lpstr>The President, Vice President and all civil Officers of the United States, shall be removed from Office on Impeachment for, and Conviction of, Treason, Bribery, or other high Crimes and Misdemeanors.</vt:lpstr>
      <vt:lpstr>This was a check the parliament had on many executive officials that advised the monarch.</vt:lpstr>
      <vt:lpstr>The definition of “high crimes and misdemeanors” is up for debate.</vt:lpstr>
      <vt:lpstr>PowerPoint Presentation</vt:lpstr>
      <vt:lpstr>The Constitutional Design of the Texas Executive</vt:lpstr>
      <vt:lpstr>Article 4 of the Texas Constitution</vt:lpstr>
      <vt:lpstr>The Texas Constitution is longer and more detailed. The powers of the governor are specified further. The powers of the plural executive are also listed.</vt:lpstr>
      <vt:lpstr>Texas’ plural executive is argued to have been a response to the perceived abuses the state suffered under reconstruction as well as the alleged corruption of the administration of E.J. Davis.</vt:lpstr>
      <vt:lpstr>The Texas governor’s office is generally considered to be one of the weaker ones in the country.</vt:lpstr>
      <vt:lpstr>Sec. 1.  OFFICERS CONSTITUTING THE EXECUTIVE DEPARTMENT. The Executive Department of the State shall consist of a Governor, who shall be the Chief Executive Officer of the State, a Lieutenant Governor, Secretary of State, Comptroller of Public Accounts, Commissioner of the General Land Office, and Attorney General. </vt:lpstr>
      <vt:lpstr>Sec. 2.  ELECTION OF OFFICERS OF EXECUTIVE DEPARTMENT. All the above officers of the Executive Department (except Secretary of State) shall be elected by the qualified voters of the State at the time and places of election for members of the Legislature.</vt:lpstr>
      <vt:lpstr>The governor originally had  a two year term and rapid  turnover was common. </vt:lpstr>
      <vt:lpstr>Beginning in 1974, the term expanded to four years, and executive commissions established since then are appointed by the governor. This has led to an increase in the governor’s powers.</vt:lpstr>
      <vt:lpstr>The ability to make appointments to key state agencies gives the governor power that the office did not previously possess.</vt:lpstr>
      <vt:lpstr>A quick look at parts of the Texas Constitution that differ from the U.S. Constitution</vt:lpstr>
      <vt:lpstr>Sec. 11.  BOARD OF PARDONS AND PAROLES; PAROLE LAWS; REPRIEVES, COMMUTATIONS, AND PARDONS; REMISSION OF FINES AND FORFEITURES.</vt:lpstr>
      <vt:lpstr>Sec. 11B.  CRIMINAL JUSTICE AGENCIES.</vt:lpstr>
      <vt:lpstr>Sec. 16.  LIEUTENANT GOVERNOR. (a) There shall also be a Lieutenant Governor, who shall be chosen at every election for Governor by the same voters, in the same manner, continue in office for the same time, and possess the same qualifications. The voters shall distinguish for whom they vote as Governor and for whom as Lieutenant Governor.  (b)  The Lieutenant Governor shall by virtue of his office be President of the Senate, and shall have, when in Committee of the Whole, a right to debate and vote on all questions; and when the Senate is equally divided to give the casting vote. </vt:lpstr>
      <vt:lpstr>Sec. 21.  SECRETARY OF STATE. There shall be a Secretary of State, who shall be appointed by the Governor, by and with the advice and consent of the Senate, and who shall continue in office during the term of service of the Governor. He shall authenticate the publication of the laws, and keep a fair register of all official acts and proceedings of the Governor, and shall, when required, lay the same and all papers, minutes and vouchers relative thereto</vt:lpstr>
      <vt:lpstr>Sec. 22.  ATTORNEY GENERAL. The Attorney General shall represent the State in all suits and pleas in the Supreme Court of the State in which the State may be a party, and shall especially inquire into the charter rights of all private corporations, and from time to time, in the name of the State, take such action in the courts as may be proper and necessary to prevent any private corporation from exercising any power or demanding or collecting any species of taxes, tolls, freight or wharfage not authorized by law. </vt:lpstr>
      <vt:lpstr>He shall, whenever sufficient cause exists, seek a judicial forfeiture of such charters, unless otherwise expressly directed by law, and give legal advice in writing to the Governor and other executive officers, when requested by them, and perform such other duties as may be required by law.</vt:lpstr>
      <vt:lpstr>Local Executives  Mayor City Managers County Judges</vt:lpstr>
      <vt:lpstr>PowerPoint Presentation</vt:lpstr>
    </vt:vector>
  </TitlesOfParts>
  <Company>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GOVT 2302</dc:title>
  <dc:creator>Kevin Jefferies</dc:creator>
  <cp:lastModifiedBy>Kevin Jefferies</cp:lastModifiedBy>
  <cp:revision>917</cp:revision>
  <dcterms:created xsi:type="dcterms:W3CDTF">2009-10-05T17:49:20Z</dcterms:created>
  <dcterms:modified xsi:type="dcterms:W3CDTF">2011-10-10T05:58:31Z</dcterms:modified>
</cp:coreProperties>
</file>